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4"/>
    <p:sldMasterId id="2147483664" r:id="rId5"/>
    <p:sldMasterId id="2147483688" r:id="rId6"/>
    <p:sldMasterId id="2147483720" r:id="rId7"/>
    <p:sldMasterId id="2147483725" r:id="rId8"/>
    <p:sldMasterId id="2147483729" r:id="rId9"/>
    <p:sldMasterId id="2147483747" r:id="rId10"/>
  </p:sldMasterIdLst>
  <p:notesMasterIdLst>
    <p:notesMasterId r:id="rId33"/>
  </p:notesMasterIdLst>
  <p:handoutMasterIdLst>
    <p:handoutMasterId r:id="rId34"/>
  </p:handoutMasterIdLst>
  <p:sldIdLst>
    <p:sldId id="361" r:id="rId11"/>
    <p:sldId id="379" r:id="rId12"/>
    <p:sldId id="375" r:id="rId13"/>
    <p:sldId id="367" r:id="rId14"/>
    <p:sldId id="380" r:id="rId15"/>
    <p:sldId id="373" r:id="rId16"/>
    <p:sldId id="374" r:id="rId17"/>
    <p:sldId id="381" r:id="rId18"/>
    <p:sldId id="368" r:id="rId19"/>
    <p:sldId id="369" r:id="rId20"/>
    <p:sldId id="370" r:id="rId21"/>
    <p:sldId id="371" r:id="rId22"/>
    <p:sldId id="372" r:id="rId23"/>
    <p:sldId id="382" r:id="rId24"/>
    <p:sldId id="376" r:id="rId25"/>
    <p:sldId id="377" r:id="rId26"/>
    <p:sldId id="378" r:id="rId27"/>
    <p:sldId id="365" r:id="rId28"/>
    <p:sldId id="363" r:id="rId29"/>
    <p:sldId id="362" r:id="rId30"/>
    <p:sldId id="364" r:id="rId31"/>
    <p:sldId id="366" r:id="rId32"/>
  </p:sldIdLst>
  <p:sldSz cx="9144000" cy="6858000" type="screen4x3"/>
  <p:notesSz cx="6669088" cy="9872663"/>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A"/>
    <a:srgbClr val="FF7600"/>
    <a:srgbClr val="D91B5C"/>
    <a:srgbClr val="872175"/>
    <a:srgbClr val="009999"/>
    <a:srgbClr val="00AEEF"/>
    <a:srgbClr val="01B4E7"/>
    <a:srgbClr val="BCBDC0"/>
    <a:srgbClr val="E6E5D8"/>
    <a:srgbClr val="D9C8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37" autoAdjust="0"/>
    <p:restoredTop sz="82825" autoAdjust="0"/>
  </p:normalViewPr>
  <p:slideViewPr>
    <p:cSldViewPr>
      <p:cViewPr>
        <p:scale>
          <a:sx n="75" d="100"/>
          <a:sy n="75" d="100"/>
        </p:scale>
        <p:origin x="1674" y="354"/>
      </p:cViewPr>
      <p:guideLst>
        <p:guide orient="horz" pos="2160"/>
        <p:guide pos="2880"/>
      </p:guideLst>
    </p:cSldViewPr>
  </p:slideViewPr>
  <p:outlineViewPr>
    <p:cViewPr>
      <p:scale>
        <a:sx n="75" d="100"/>
        <a:sy n="75" d="100"/>
      </p:scale>
      <p:origin x="784" y="16296"/>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36" d="100"/>
          <a:sy n="136" d="100"/>
        </p:scale>
        <p:origin x="-3592" y="-104"/>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1"/>
            <a:ext cx="2890542" cy="493971"/>
          </a:xfrm>
          <a:prstGeom prst="rect">
            <a:avLst/>
          </a:prstGeom>
          <a:noFill/>
          <a:ln w="9525">
            <a:noFill/>
            <a:miter lim="800000"/>
            <a:headEnd/>
            <a:tailEnd/>
          </a:ln>
        </p:spPr>
        <p:txBody>
          <a:bodyPr vert="horz" wrap="square" lIns="91723" tIns="45862" rIns="91723" bIns="45862" numCol="1" anchor="t" anchorCtr="0" compatLnSpc="1">
            <a:prstTxWarp prst="textNoShape">
              <a:avLst/>
            </a:prstTxWarp>
          </a:bodyPr>
          <a:lstStyle>
            <a:lvl1pPr defTabSz="917326">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59" name="Rectangle 3"/>
          <p:cNvSpPr>
            <a:spLocks noGrp="1" noChangeArrowheads="1"/>
          </p:cNvSpPr>
          <p:nvPr>
            <p:ph type="dt" sz="quarter" idx="1"/>
          </p:nvPr>
        </p:nvSpPr>
        <p:spPr bwMode="auto">
          <a:xfrm>
            <a:off x="3778546" y="1"/>
            <a:ext cx="2890542" cy="493971"/>
          </a:xfrm>
          <a:prstGeom prst="rect">
            <a:avLst/>
          </a:prstGeom>
          <a:noFill/>
          <a:ln w="9525">
            <a:noFill/>
            <a:miter lim="800000"/>
            <a:headEnd/>
            <a:tailEnd/>
          </a:ln>
        </p:spPr>
        <p:txBody>
          <a:bodyPr vert="horz" wrap="square" lIns="91723" tIns="45862" rIns="91723" bIns="45862" numCol="1" anchor="t" anchorCtr="0" compatLnSpc="1">
            <a:prstTxWarp prst="textNoShape">
              <a:avLst/>
            </a:prstTxWarp>
          </a:bodyPr>
          <a:lstStyle>
            <a:lvl1pPr algn="r" defTabSz="917326">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0" name="Rectangle 4"/>
          <p:cNvSpPr>
            <a:spLocks noGrp="1" noChangeArrowheads="1"/>
          </p:cNvSpPr>
          <p:nvPr>
            <p:ph type="ftr" sz="quarter" idx="2"/>
          </p:nvPr>
        </p:nvSpPr>
        <p:spPr bwMode="auto">
          <a:xfrm>
            <a:off x="1" y="9378694"/>
            <a:ext cx="2890542" cy="493970"/>
          </a:xfrm>
          <a:prstGeom prst="rect">
            <a:avLst/>
          </a:prstGeom>
          <a:noFill/>
          <a:ln w="9525">
            <a:noFill/>
            <a:miter lim="800000"/>
            <a:headEnd/>
            <a:tailEnd/>
          </a:ln>
        </p:spPr>
        <p:txBody>
          <a:bodyPr vert="horz" wrap="square" lIns="91723" tIns="45862" rIns="91723" bIns="45862" numCol="1" anchor="b" anchorCtr="0" compatLnSpc="1">
            <a:prstTxWarp prst="textNoShape">
              <a:avLst/>
            </a:prstTxWarp>
          </a:bodyPr>
          <a:lstStyle>
            <a:lvl1pPr defTabSz="917326">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1" name="Rectangle 5"/>
          <p:cNvSpPr>
            <a:spLocks noGrp="1" noChangeArrowheads="1"/>
          </p:cNvSpPr>
          <p:nvPr>
            <p:ph type="sldNum" sz="quarter" idx="3"/>
          </p:nvPr>
        </p:nvSpPr>
        <p:spPr bwMode="auto">
          <a:xfrm>
            <a:off x="3778546" y="9378694"/>
            <a:ext cx="2890542" cy="493970"/>
          </a:xfrm>
          <a:prstGeom prst="rect">
            <a:avLst/>
          </a:prstGeom>
          <a:noFill/>
          <a:ln w="9525">
            <a:noFill/>
            <a:miter lim="800000"/>
            <a:headEnd/>
            <a:tailEnd/>
          </a:ln>
        </p:spPr>
        <p:txBody>
          <a:bodyPr vert="horz" wrap="square" lIns="91723" tIns="45862" rIns="91723" bIns="45862" numCol="1" anchor="b" anchorCtr="0" compatLnSpc="1">
            <a:prstTxWarp prst="textNoShape">
              <a:avLst/>
            </a:prstTxWarp>
          </a:bodyPr>
          <a:lstStyle>
            <a:lvl1pPr algn="r" defTabSz="917326">
              <a:defRPr sz="1200" smtClean="0"/>
            </a:lvl1pPr>
          </a:lstStyle>
          <a:p>
            <a:pPr>
              <a:defRPr/>
            </a:pPr>
            <a:fld id="{5E2A8F52-5D5E-F348-8971-795E9819BC5C}" type="slidenum">
              <a:rPr lang="en-US"/>
              <a:pPr>
                <a:defRPr/>
              </a:pPr>
              <a:t>‹#›</a:t>
            </a:fld>
            <a:endParaRPr lang="en-US"/>
          </a:p>
        </p:txBody>
      </p:sp>
    </p:spTree>
    <p:extLst>
      <p:ext uri="{BB962C8B-B14F-4D97-AF65-F5344CB8AC3E}">
        <p14:creationId xmlns:p14="http://schemas.microsoft.com/office/powerpoint/2010/main" val="264801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890542" cy="493971"/>
          </a:xfrm>
          <a:prstGeom prst="rect">
            <a:avLst/>
          </a:prstGeom>
          <a:noFill/>
          <a:ln w="9525">
            <a:noFill/>
            <a:miter lim="800000"/>
            <a:headEnd/>
            <a:tailEnd/>
          </a:ln>
        </p:spPr>
        <p:txBody>
          <a:bodyPr vert="horz" wrap="square" lIns="91723" tIns="45862" rIns="91723" bIns="45862" numCol="1" anchor="t" anchorCtr="0" compatLnSpc="1">
            <a:prstTxWarp prst="textNoShape">
              <a:avLst/>
            </a:prstTxWarp>
          </a:bodyPr>
          <a:lstStyle>
            <a:lvl1pPr defTabSz="917326">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5" name="Rectangle 3"/>
          <p:cNvSpPr>
            <a:spLocks noGrp="1" noChangeArrowheads="1"/>
          </p:cNvSpPr>
          <p:nvPr>
            <p:ph type="dt" idx="1"/>
          </p:nvPr>
        </p:nvSpPr>
        <p:spPr bwMode="auto">
          <a:xfrm>
            <a:off x="3778546" y="1"/>
            <a:ext cx="2890542" cy="493971"/>
          </a:xfrm>
          <a:prstGeom prst="rect">
            <a:avLst/>
          </a:prstGeom>
          <a:noFill/>
          <a:ln w="9525">
            <a:noFill/>
            <a:miter lim="800000"/>
            <a:headEnd/>
            <a:tailEnd/>
          </a:ln>
        </p:spPr>
        <p:txBody>
          <a:bodyPr vert="horz" wrap="square" lIns="91723" tIns="45862" rIns="91723" bIns="45862" numCol="1" anchor="t" anchorCtr="0" compatLnSpc="1">
            <a:prstTxWarp prst="textNoShape">
              <a:avLst/>
            </a:prstTxWarp>
          </a:bodyPr>
          <a:lstStyle>
            <a:lvl1pPr algn="r" defTabSz="917326">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868363" y="741363"/>
            <a:ext cx="4932362"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889514" y="4690190"/>
            <a:ext cx="4890061" cy="4442361"/>
          </a:xfrm>
          <a:prstGeom prst="rect">
            <a:avLst/>
          </a:prstGeom>
          <a:noFill/>
          <a:ln w="9525">
            <a:noFill/>
            <a:miter lim="800000"/>
            <a:headEnd/>
            <a:tailEnd/>
          </a:ln>
        </p:spPr>
        <p:txBody>
          <a:bodyPr vert="horz" wrap="square" lIns="91723" tIns="45862" rIns="91723" bIns="458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9378694"/>
            <a:ext cx="2890542" cy="493970"/>
          </a:xfrm>
          <a:prstGeom prst="rect">
            <a:avLst/>
          </a:prstGeom>
          <a:noFill/>
          <a:ln w="9525">
            <a:noFill/>
            <a:miter lim="800000"/>
            <a:headEnd/>
            <a:tailEnd/>
          </a:ln>
        </p:spPr>
        <p:txBody>
          <a:bodyPr vert="horz" wrap="square" lIns="91723" tIns="45862" rIns="91723" bIns="45862" numCol="1" anchor="b" anchorCtr="0" compatLnSpc="1">
            <a:prstTxWarp prst="textNoShape">
              <a:avLst/>
            </a:prstTxWarp>
          </a:bodyPr>
          <a:lstStyle>
            <a:lvl1pPr defTabSz="917326">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9" name="Rectangle 7"/>
          <p:cNvSpPr>
            <a:spLocks noGrp="1" noChangeArrowheads="1"/>
          </p:cNvSpPr>
          <p:nvPr>
            <p:ph type="sldNum" sz="quarter" idx="5"/>
          </p:nvPr>
        </p:nvSpPr>
        <p:spPr bwMode="auto">
          <a:xfrm>
            <a:off x="3778546" y="9378694"/>
            <a:ext cx="2890542" cy="493970"/>
          </a:xfrm>
          <a:prstGeom prst="rect">
            <a:avLst/>
          </a:prstGeom>
          <a:noFill/>
          <a:ln w="9525">
            <a:noFill/>
            <a:miter lim="800000"/>
            <a:headEnd/>
            <a:tailEnd/>
          </a:ln>
        </p:spPr>
        <p:txBody>
          <a:bodyPr vert="horz" wrap="square" lIns="91723" tIns="45862" rIns="91723" bIns="45862" numCol="1" anchor="b" anchorCtr="0" compatLnSpc="1">
            <a:prstTxWarp prst="textNoShape">
              <a:avLst/>
            </a:prstTxWarp>
          </a:bodyPr>
          <a:lstStyle>
            <a:lvl1pPr algn="r" defTabSz="917326">
              <a:defRPr sz="1200" smtClean="0"/>
            </a:lvl1pPr>
          </a:lstStyle>
          <a:p>
            <a:pPr>
              <a:defRPr/>
            </a:pPr>
            <a:fld id="{A921F9F1-0516-7249-8BD1-DDD6B224F66A}" type="slidenum">
              <a:rPr lang="en-US"/>
              <a:pPr>
                <a:defRPr/>
              </a:pPr>
              <a:t>‹#›</a:t>
            </a:fld>
            <a:endParaRPr lang="en-US"/>
          </a:p>
        </p:txBody>
      </p:sp>
    </p:spTree>
    <p:extLst>
      <p:ext uri="{BB962C8B-B14F-4D97-AF65-F5344CB8AC3E}">
        <p14:creationId xmlns:p14="http://schemas.microsoft.com/office/powerpoint/2010/main" val="2636640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26">
              <a:defRPr sz="2400">
                <a:solidFill>
                  <a:schemeClr val="tx1"/>
                </a:solidFill>
                <a:latin typeface="Arial" charset="0"/>
                <a:ea typeface="ヒラギノ角ゴ Pro W3" charset="0"/>
                <a:cs typeface="ヒラギノ角ゴ Pro W3" charset="0"/>
              </a:defRPr>
            </a:lvl1pPr>
            <a:lvl2pPr marL="731360" indent="-281292" defTabSz="917326">
              <a:defRPr sz="2400">
                <a:solidFill>
                  <a:schemeClr val="tx1"/>
                </a:solidFill>
                <a:latin typeface="Arial" charset="0"/>
                <a:ea typeface="ヒラギノ角ゴ Pro W3" charset="0"/>
                <a:cs typeface="ヒラギノ角ゴ Pro W3" charset="0"/>
              </a:defRPr>
            </a:lvl2pPr>
            <a:lvl3pPr marL="1125169" indent="-225034" defTabSz="917326">
              <a:defRPr sz="2400">
                <a:solidFill>
                  <a:schemeClr val="tx1"/>
                </a:solidFill>
                <a:latin typeface="Arial" charset="0"/>
                <a:ea typeface="ヒラギノ角ゴ Pro W3" charset="0"/>
                <a:cs typeface="ヒラギノ角ゴ Pro W3" charset="0"/>
              </a:defRPr>
            </a:lvl3pPr>
            <a:lvl4pPr marL="1575237" indent="-225034" defTabSz="917326">
              <a:defRPr sz="2400">
                <a:solidFill>
                  <a:schemeClr val="tx1"/>
                </a:solidFill>
                <a:latin typeface="Arial" charset="0"/>
                <a:ea typeface="ヒラギノ角ゴ Pro W3" charset="0"/>
                <a:cs typeface="ヒラギノ角ゴ Pro W3" charset="0"/>
              </a:defRPr>
            </a:lvl4pPr>
            <a:lvl5pPr marL="2025305" indent="-225034" defTabSz="917326">
              <a:defRPr sz="2400">
                <a:solidFill>
                  <a:schemeClr val="tx1"/>
                </a:solidFill>
                <a:latin typeface="Arial" charset="0"/>
                <a:ea typeface="ヒラギノ角ゴ Pro W3" charset="0"/>
                <a:cs typeface="ヒラギノ角ゴ Pro W3" charset="0"/>
              </a:defRPr>
            </a:lvl5pPr>
            <a:lvl6pPr marL="2475372" indent="-225034" defTabSz="917326"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25440" indent="-225034" defTabSz="917326"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375508" indent="-225034" defTabSz="917326"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25575" indent="-225034" defTabSz="917326"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BE13C1B3-30A5-2D4F-89A2-C88D12DA315A}" type="slidenum">
              <a:rPr lang="en-US" sz="1200"/>
              <a:pPr/>
              <a:t>1</a:t>
            </a:fld>
            <a:endParaRPr lang="en-US"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533787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921F9F1-0516-7249-8BD1-DDD6B224F66A}" type="slidenum">
              <a:rPr lang="en-US" smtClean="0"/>
              <a:pPr>
                <a:defRPr/>
              </a:pPr>
              <a:t>19</a:t>
            </a:fld>
            <a:endParaRPr lang="en-US"/>
          </a:p>
        </p:txBody>
      </p:sp>
    </p:spTree>
    <p:extLst>
      <p:ext uri="{BB962C8B-B14F-4D97-AF65-F5344CB8AC3E}">
        <p14:creationId xmlns:p14="http://schemas.microsoft.com/office/powerpoint/2010/main" val="3365224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1F9F1-0516-7249-8BD1-DDD6B224F66A}" type="slidenum">
              <a:rPr lang="en-US" smtClean="0"/>
              <a:pPr>
                <a:defRPr/>
              </a:pPr>
              <a:t>20</a:t>
            </a:fld>
            <a:endParaRPr lang="en-US"/>
          </a:p>
        </p:txBody>
      </p:sp>
    </p:spTree>
    <p:extLst>
      <p:ext uri="{BB962C8B-B14F-4D97-AF65-F5344CB8AC3E}">
        <p14:creationId xmlns:p14="http://schemas.microsoft.com/office/powerpoint/2010/main" val="350525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Medlemskap och utbredning (augusti), Nya generationer (september), yrkestjänst</a:t>
            </a:r>
          </a:p>
          <a:p>
            <a:r>
              <a:rPr lang="sv-SE" dirty="0"/>
              <a:t>(oktober), Rotary Foundation (november), Rotaryfamiljen (december),</a:t>
            </a:r>
          </a:p>
          <a:p>
            <a:r>
              <a:rPr lang="sv-SE" dirty="0"/>
              <a:t>Ökad medvetenhet om Rotary (januari), Världsförståelse (februari), Läs- och</a:t>
            </a:r>
          </a:p>
          <a:p>
            <a:r>
              <a:rPr lang="sv-SE" dirty="0"/>
              <a:t>skrivkunnighet (mars), Tidskrift (april) och Rotarys kamratskapsgrupper (juni).</a:t>
            </a:r>
          </a:p>
        </p:txBody>
      </p:sp>
      <p:sp>
        <p:nvSpPr>
          <p:cNvPr id="4" name="Platshållare för bildnummer 3"/>
          <p:cNvSpPr>
            <a:spLocks noGrp="1"/>
          </p:cNvSpPr>
          <p:nvPr>
            <p:ph type="sldNum" sz="quarter" idx="10"/>
          </p:nvPr>
        </p:nvSpPr>
        <p:spPr/>
        <p:txBody>
          <a:bodyPr/>
          <a:lstStyle/>
          <a:p>
            <a:pPr>
              <a:defRPr/>
            </a:pPr>
            <a:fld id="{A921F9F1-0516-7249-8BD1-DDD6B224F66A}" type="slidenum">
              <a:rPr lang="en-US" smtClean="0"/>
              <a:pPr>
                <a:defRPr/>
              </a:pPr>
              <a:t>22</a:t>
            </a:fld>
            <a:endParaRPr lang="en-US"/>
          </a:p>
        </p:txBody>
      </p:sp>
    </p:spTree>
    <p:extLst>
      <p:ext uri="{BB962C8B-B14F-4D97-AF65-F5344CB8AC3E}">
        <p14:creationId xmlns:p14="http://schemas.microsoft.com/office/powerpoint/2010/main" val="299337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US" b="1" dirty="0" smtClean="0"/>
          </a:p>
          <a:p>
            <a:pPr>
              <a:defRPr/>
            </a:pPr>
            <a:endParaRPr lang="en-US" dirty="0" smtClean="0"/>
          </a:p>
          <a:p>
            <a:pPr>
              <a:defRPr/>
            </a:pPr>
            <a:r>
              <a:rPr lang="en-US" dirty="0" smtClean="0"/>
              <a:t>As we finish our work with </a:t>
            </a:r>
            <a:r>
              <a:rPr lang="en-US" dirty="0" err="1" smtClean="0"/>
              <a:t>Siegel+Gale</a:t>
            </a:r>
            <a:r>
              <a:rPr lang="en-US" dirty="0" smtClean="0"/>
              <a:t>, our work is just beginning. Our objectives for the program are clear:</a:t>
            </a:r>
          </a:p>
          <a:p>
            <a:pPr>
              <a:defRPr/>
            </a:pPr>
            <a:endParaRPr lang="en-US" dirty="0" smtClean="0"/>
          </a:p>
          <a:p>
            <a:pPr marL="171450" indent="-171450">
              <a:buFont typeface="Arial" pitchFamily="34" charset="0"/>
              <a:buChar char="•"/>
              <a:defRPr/>
            </a:pPr>
            <a:r>
              <a:rPr lang="en-US" dirty="0" smtClean="0"/>
              <a:t>Clarify what Rotary stands for…how we’re different from other nonprofits…and why people should care.</a:t>
            </a:r>
          </a:p>
          <a:p>
            <a:pPr marL="171450" indent="-171450">
              <a:buFont typeface="Arial" pitchFamily="34" charset="0"/>
              <a:buChar char="•"/>
              <a:defRPr/>
            </a:pPr>
            <a:endParaRPr lang="en-US" dirty="0" smtClean="0"/>
          </a:p>
          <a:p>
            <a:pPr marL="171450" indent="-171450">
              <a:buFont typeface="Arial" pitchFamily="34" charset="0"/>
              <a:buChar char="•"/>
              <a:defRPr/>
            </a:pPr>
            <a:r>
              <a:rPr lang="en-US" dirty="0" smtClean="0"/>
              <a:t>Elevate awareness and understanding of Rotary.</a:t>
            </a:r>
          </a:p>
          <a:p>
            <a:pPr marL="171450" indent="-171450">
              <a:buFont typeface="Arial" pitchFamily="34" charset="0"/>
              <a:buChar char="•"/>
              <a:defRPr/>
            </a:pPr>
            <a:endParaRPr lang="en-US" dirty="0" smtClean="0"/>
          </a:p>
          <a:p>
            <a:pPr marL="171450" indent="-171450">
              <a:buFont typeface="Arial" pitchFamily="34" charset="0"/>
              <a:buChar char="•"/>
              <a:defRPr/>
            </a:pPr>
            <a:r>
              <a:rPr lang="en-US" dirty="0" smtClean="0"/>
              <a:t>Motivate, engage and inspire current and prospective members…as well as our donors…strategic partners…and staff.</a:t>
            </a:r>
            <a:endParaRPr lang="en-US" dirty="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itchFamily="34" charset="0"/>
                <a:ea typeface="ヒラギノ角ゴ Pro W3"/>
                <a:cs typeface="ヒラギノ角ゴ Pro W3"/>
              </a:defRPr>
            </a:lvl1pPr>
            <a:lvl2pPr marL="742950" indent="-285750" defTabSz="931863" eaLnBrk="0" hangingPunct="0">
              <a:spcBef>
                <a:spcPct val="30000"/>
              </a:spcBef>
              <a:defRPr sz="1200">
                <a:solidFill>
                  <a:schemeClr val="tx1"/>
                </a:solidFill>
                <a:latin typeface="Arial" pitchFamily="34" charset="0"/>
                <a:ea typeface="ヒラギノ角ゴ Pro W3"/>
                <a:cs typeface="ヒラギノ角ゴ Pro W3"/>
              </a:defRPr>
            </a:lvl2pPr>
            <a:lvl3pPr marL="1143000" indent="-228600" defTabSz="931863" eaLnBrk="0" hangingPunct="0">
              <a:spcBef>
                <a:spcPct val="30000"/>
              </a:spcBef>
              <a:defRPr sz="1200">
                <a:solidFill>
                  <a:schemeClr val="tx1"/>
                </a:solidFill>
                <a:latin typeface="Arial" pitchFamily="34" charset="0"/>
                <a:ea typeface="ヒラギノ角ゴ Pro W3"/>
                <a:cs typeface="ヒラギノ角ゴ Pro W3"/>
              </a:defRPr>
            </a:lvl3pPr>
            <a:lvl4pPr marL="1600200" indent="-228600" defTabSz="931863" eaLnBrk="0" hangingPunct="0">
              <a:spcBef>
                <a:spcPct val="30000"/>
              </a:spcBef>
              <a:defRPr sz="1200">
                <a:solidFill>
                  <a:schemeClr val="tx1"/>
                </a:solidFill>
                <a:latin typeface="Arial" pitchFamily="34" charset="0"/>
                <a:ea typeface="ヒラギノ角ゴ Pro W3"/>
                <a:cs typeface="ヒラギノ角ゴ Pro W3"/>
              </a:defRPr>
            </a:lvl4pPr>
            <a:lvl5pPr marL="2057400" indent="-228600" defTabSz="931863" eaLnBrk="0" hangingPunct="0">
              <a:spcBef>
                <a:spcPct val="30000"/>
              </a:spcBef>
              <a:defRPr sz="1200">
                <a:solidFill>
                  <a:schemeClr val="tx1"/>
                </a:solidFill>
                <a:latin typeface="Arial" pitchFamily="34" charset="0"/>
                <a:ea typeface="ヒラギノ角ゴ Pro W3"/>
                <a:cs typeface="ヒラギノ角ゴ Pro W3"/>
              </a:defRPr>
            </a:lvl5pPr>
            <a:lvl6pPr marL="25146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9718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4290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862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E4E3D5C9-415C-4289-8D12-210076B4433B}" type="slidenum">
              <a:rPr lang="en-US" altLang="sv-SE" smtClean="0">
                <a:solidFill>
                  <a:srgbClr val="000000"/>
                </a:solidFill>
              </a:rPr>
              <a:pPr>
                <a:spcBef>
                  <a:spcPct val="0"/>
                </a:spcBef>
              </a:pPr>
              <a:t>3</a:t>
            </a:fld>
            <a:endParaRPr lang="en-US" altLang="sv-SE" smtClean="0">
              <a:solidFill>
                <a:srgbClr val="000000"/>
              </a:solidFill>
            </a:endParaRPr>
          </a:p>
        </p:txBody>
      </p:sp>
    </p:spTree>
    <p:extLst>
      <p:ext uri="{BB962C8B-B14F-4D97-AF65-F5344CB8AC3E}">
        <p14:creationId xmlns:p14="http://schemas.microsoft.com/office/powerpoint/2010/main" val="318123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itchFamily="34" charset="0"/>
              <a:buChar char="•"/>
              <a:defRPr/>
            </a:pPr>
            <a:endParaRPr lang="en-US" dirty="0" smtClean="0"/>
          </a:p>
          <a:p>
            <a:pPr>
              <a:buFont typeface="Arial" pitchFamily="34" charset="0"/>
              <a:buNone/>
              <a:defRPr/>
            </a:pPr>
            <a:r>
              <a:rPr lang="en-US" i="1" dirty="0" smtClean="0"/>
              <a:t>*Research: Rotary Public Image Surveys completed 2006 and 2010. Responses received from six nations: Argentina, Australia, Germany, Japan, South Africa, United States. Surveyed approximately 1,000 individuals in each of six nations by phone and online. Survey has a +/- 4% margin of error.</a:t>
            </a:r>
          </a:p>
          <a:p>
            <a:endParaRPr lang="sv-SE" dirty="0"/>
          </a:p>
        </p:txBody>
      </p:sp>
      <p:sp>
        <p:nvSpPr>
          <p:cNvPr id="4" name="Platshållare för bildnummer 3"/>
          <p:cNvSpPr>
            <a:spLocks noGrp="1"/>
          </p:cNvSpPr>
          <p:nvPr>
            <p:ph type="sldNum" sz="quarter" idx="10"/>
          </p:nvPr>
        </p:nvSpPr>
        <p:spPr/>
        <p:txBody>
          <a:bodyPr/>
          <a:lstStyle/>
          <a:p>
            <a:fld id="{584D3BFD-9871-476B-ACA7-879926E0CE46}" type="slidenum">
              <a:rPr lang="en-US" altLang="sv-SE" smtClean="0">
                <a:solidFill>
                  <a:srgbClr val="000000"/>
                </a:solidFill>
              </a:rPr>
              <a:pPr/>
              <a:t>6</a:t>
            </a:fld>
            <a:endParaRPr lang="en-US" altLang="sv-SE">
              <a:solidFill>
                <a:srgbClr val="000000"/>
              </a:solidFill>
            </a:endParaRPr>
          </a:p>
        </p:txBody>
      </p:sp>
    </p:spTree>
    <p:extLst>
      <p:ext uri="{BB962C8B-B14F-4D97-AF65-F5344CB8AC3E}">
        <p14:creationId xmlns:p14="http://schemas.microsoft.com/office/powerpoint/2010/main" val="2260944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v-SE" b="1" smtClean="0">
              <a:latin typeface="Times New Roman" pitchFamily="18" charset="0"/>
              <a:ea typeface="MS PGothic" pitchFamily="34" charset="-128"/>
              <a:cs typeface="ヒラギノ角ゴ Pro W3"/>
            </a:endParaRPr>
          </a:p>
          <a:p>
            <a:endParaRPr lang="en-US" altLang="sv-SE" b="1" smtClean="0">
              <a:latin typeface="Times New Roman" pitchFamily="18" charset="0"/>
              <a:ea typeface="MS PGothic" pitchFamily="34" charset="-128"/>
              <a:cs typeface="ヒラギノ角ゴ Pro W3"/>
            </a:endParaRPr>
          </a:p>
          <a:p>
            <a:r>
              <a:rPr lang="en-US" altLang="sv-SE" smtClean="0">
                <a:latin typeface="Times New Roman" pitchFamily="18" charset="0"/>
                <a:ea typeface="MS PGothic" pitchFamily="34" charset="-128"/>
                <a:cs typeface="ヒラギノ角ゴ Pro W3"/>
              </a:rPr>
              <a:t>Rotary faces a challenge. </a:t>
            </a:r>
          </a:p>
          <a:p>
            <a:endParaRPr lang="en-US" altLang="sv-SE" smtClean="0">
              <a:latin typeface="Times New Roman" pitchFamily="18" charset="0"/>
              <a:ea typeface="MS PGothic" pitchFamily="34" charset="-128"/>
              <a:cs typeface="ヒラギノ角ゴ Pro W3"/>
            </a:endParaRPr>
          </a:p>
          <a:p>
            <a:r>
              <a:rPr lang="en-US" altLang="sv-SE" smtClean="0">
                <a:latin typeface="Times New Roman" pitchFamily="18" charset="0"/>
                <a:ea typeface="MS PGothic" pitchFamily="34" charset="-128"/>
                <a:cs typeface="ヒラギノ角ゴ Pro W3"/>
              </a:rPr>
              <a:t>More than two years ago our Directors and Trustees recognized that Rotary is NOT EARNING FULL CREDIT for who we are and for the good works Rotarians are doing. This is important because it makes it harder for us as an organization…and harder for our clubs…to attract volunteers, acquire new members and strengthen our impact. </a:t>
            </a:r>
          </a:p>
          <a:p>
            <a:endParaRPr lang="en-US" altLang="sv-SE" smtClean="0">
              <a:latin typeface="Times New Roman" pitchFamily="18" charset="0"/>
              <a:ea typeface="MS PGothic" pitchFamily="34" charset="-128"/>
              <a:cs typeface="ヒラギノ角ゴ Pro W3"/>
            </a:endParaRPr>
          </a:p>
          <a:p>
            <a:r>
              <a:rPr lang="en-US" altLang="sv-SE" smtClean="0">
                <a:latin typeface="Times New Roman" pitchFamily="18" charset="0"/>
                <a:ea typeface="MS PGothic" pitchFamily="34" charset="-128"/>
                <a:cs typeface="ヒラギノ角ゴ Pro W3"/>
              </a:rPr>
              <a:t>Our combined boards saw that we need to ASSOCIATE our STRENGTHS and the good works you do WITH ROTARY. In support of the Strategic Plan we launched an initiative to Strengthen the Rotary Brand and hired international branding consultant, Siegel+Gale, as our partner.</a:t>
            </a:r>
          </a:p>
          <a:p>
            <a:endParaRPr lang="en-US" altLang="sv-SE" smtClean="0">
              <a:latin typeface="Times New Roman" pitchFamily="18" charset="0"/>
              <a:ea typeface="MS PGothic" pitchFamily="34" charset="-128"/>
              <a:cs typeface="ヒラギノ角ゴ Pro W3"/>
            </a:endParaRPr>
          </a:p>
          <a:p>
            <a:endParaRPr lang="en-US" altLang="sv-SE" smtClean="0">
              <a:latin typeface="Times New Roman" pitchFamily="18" charset="0"/>
              <a:ea typeface="MS PGothic" pitchFamily="34" charset="-128"/>
              <a:cs typeface="ヒラギノ角ゴ Pro W3"/>
            </a:endParaRPr>
          </a:p>
          <a:p>
            <a:endParaRPr lang="en-US" altLang="sv-SE" smtClean="0">
              <a:latin typeface="Arial" pitchFamily="34" charset="0"/>
              <a:ea typeface="ヒラギノ角ゴ Pro W3"/>
              <a:cs typeface="ヒラギノ角ゴ Pro W3"/>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itchFamily="34" charset="0"/>
                <a:ea typeface="ヒラギノ角ゴ Pro W3"/>
                <a:cs typeface="ヒラギノ角ゴ Pro W3"/>
              </a:defRPr>
            </a:lvl1pPr>
            <a:lvl2pPr marL="742950" indent="-285750" defTabSz="931863" eaLnBrk="0" hangingPunct="0">
              <a:spcBef>
                <a:spcPct val="30000"/>
              </a:spcBef>
              <a:defRPr sz="1200">
                <a:solidFill>
                  <a:schemeClr val="tx1"/>
                </a:solidFill>
                <a:latin typeface="Arial" pitchFamily="34" charset="0"/>
                <a:ea typeface="ヒラギノ角ゴ Pro W3"/>
                <a:cs typeface="ヒラギノ角ゴ Pro W3"/>
              </a:defRPr>
            </a:lvl2pPr>
            <a:lvl3pPr marL="1143000" indent="-228600" defTabSz="931863" eaLnBrk="0" hangingPunct="0">
              <a:spcBef>
                <a:spcPct val="30000"/>
              </a:spcBef>
              <a:defRPr sz="1200">
                <a:solidFill>
                  <a:schemeClr val="tx1"/>
                </a:solidFill>
                <a:latin typeface="Arial" pitchFamily="34" charset="0"/>
                <a:ea typeface="ヒラギノ角ゴ Pro W3"/>
                <a:cs typeface="ヒラギノ角ゴ Pro W3"/>
              </a:defRPr>
            </a:lvl3pPr>
            <a:lvl4pPr marL="1600200" indent="-228600" defTabSz="931863" eaLnBrk="0" hangingPunct="0">
              <a:spcBef>
                <a:spcPct val="30000"/>
              </a:spcBef>
              <a:defRPr sz="1200">
                <a:solidFill>
                  <a:schemeClr val="tx1"/>
                </a:solidFill>
                <a:latin typeface="Arial" pitchFamily="34" charset="0"/>
                <a:ea typeface="ヒラギノ角ゴ Pro W3"/>
                <a:cs typeface="ヒラギノ角ゴ Pro W3"/>
              </a:defRPr>
            </a:lvl4pPr>
            <a:lvl5pPr marL="2057400" indent="-228600" defTabSz="931863" eaLnBrk="0" hangingPunct="0">
              <a:spcBef>
                <a:spcPct val="30000"/>
              </a:spcBef>
              <a:defRPr sz="1200">
                <a:solidFill>
                  <a:schemeClr val="tx1"/>
                </a:solidFill>
                <a:latin typeface="Arial" pitchFamily="34" charset="0"/>
                <a:ea typeface="ヒラギノ角ゴ Pro W3"/>
                <a:cs typeface="ヒラギノ角ゴ Pro W3"/>
              </a:defRPr>
            </a:lvl5pPr>
            <a:lvl6pPr marL="25146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9718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4290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862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54FBBCCA-FCBE-4E41-9AE7-BD148179B2B2}" type="slidenum">
              <a:rPr lang="en-US" altLang="sv-SE" smtClean="0">
                <a:solidFill>
                  <a:srgbClr val="000000"/>
                </a:solidFill>
              </a:rPr>
              <a:pPr>
                <a:spcBef>
                  <a:spcPct val="0"/>
                </a:spcBef>
              </a:pPr>
              <a:t>7</a:t>
            </a:fld>
            <a:endParaRPr lang="en-US" altLang="sv-SE" smtClean="0">
              <a:solidFill>
                <a:srgbClr val="000000"/>
              </a:solidFill>
            </a:endParaRPr>
          </a:p>
        </p:txBody>
      </p:sp>
    </p:spTree>
    <p:extLst>
      <p:ext uri="{BB962C8B-B14F-4D97-AF65-F5344CB8AC3E}">
        <p14:creationId xmlns:p14="http://schemas.microsoft.com/office/powerpoint/2010/main" val="4008769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itchFamily="34" charset="0"/>
                <a:ea typeface="ヒラギノ角ゴ Pro W3" pitchFamily="-84" charset="-128"/>
              </a:defRPr>
            </a:lvl1pPr>
            <a:lvl2pPr marL="742950" indent="-285750" defTabSz="931863" eaLnBrk="0" hangingPunct="0">
              <a:defRPr sz="2400">
                <a:solidFill>
                  <a:schemeClr val="tx1"/>
                </a:solidFill>
                <a:latin typeface="Arial" pitchFamily="34" charset="0"/>
                <a:ea typeface="ヒラギノ角ゴ Pro W3" pitchFamily="-84" charset="-128"/>
              </a:defRPr>
            </a:lvl2pPr>
            <a:lvl3pPr marL="1143000" indent="-228600" defTabSz="931863" eaLnBrk="0" hangingPunct="0">
              <a:defRPr sz="2400">
                <a:solidFill>
                  <a:schemeClr val="tx1"/>
                </a:solidFill>
                <a:latin typeface="Arial" pitchFamily="34" charset="0"/>
                <a:ea typeface="ヒラギノ角ゴ Pro W3" pitchFamily="-84" charset="-128"/>
              </a:defRPr>
            </a:lvl3pPr>
            <a:lvl4pPr marL="1600200" indent="-228600" defTabSz="931863" eaLnBrk="0" hangingPunct="0">
              <a:defRPr sz="2400">
                <a:solidFill>
                  <a:schemeClr val="tx1"/>
                </a:solidFill>
                <a:latin typeface="Arial" pitchFamily="34" charset="0"/>
                <a:ea typeface="ヒラギノ角ゴ Pro W3" pitchFamily="-84" charset="-128"/>
              </a:defRPr>
            </a:lvl4pPr>
            <a:lvl5pPr marL="2057400" indent="-228600" defTabSz="931863" eaLnBrk="0" hangingPunct="0">
              <a:defRPr sz="2400">
                <a:solidFill>
                  <a:schemeClr val="tx1"/>
                </a:solidFill>
                <a:latin typeface="Arial" pitchFamily="34"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fld id="{66A1E9AE-0B4B-4C76-8366-46E4808608CE}" type="slidenum">
              <a:rPr lang="en-US" altLang="sv-SE" sz="1200">
                <a:solidFill>
                  <a:srgbClr val="000000"/>
                </a:solidFill>
              </a:rPr>
              <a:pPr/>
              <a:t>13</a:t>
            </a:fld>
            <a:endParaRPr lang="en-US" altLang="sv-SE" sz="1200">
              <a:solidFill>
                <a:srgbClr val="000000"/>
              </a:solidFill>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a typeface="ヒラギノ角ゴ Pro W3" pitchFamily="-84" charset="-128"/>
            </a:endParaRPr>
          </a:p>
        </p:txBody>
      </p:sp>
    </p:spTree>
    <p:extLst>
      <p:ext uri="{BB962C8B-B14F-4D97-AF65-F5344CB8AC3E}">
        <p14:creationId xmlns:p14="http://schemas.microsoft.com/office/powerpoint/2010/main" val="592163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tshållare för bildobjekt 1"/>
          <p:cNvSpPr>
            <a:spLocks noGrp="1" noRot="1" noChangeAspect="1" noTextEdit="1"/>
          </p:cNvSpPr>
          <p:nvPr>
            <p:ph type="sldImg"/>
          </p:nvPr>
        </p:nvSpPr>
        <p:spPr>
          <a:ln/>
        </p:spPr>
      </p:sp>
      <p:sp>
        <p:nvSpPr>
          <p:cNvPr id="2560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sv-SE" smtClean="0">
                <a:latin typeface="Arial" pitchFamily="34" charset="0"/>
                <a:ea typeface="ヒラギノ角ゴ Pro W3"/>
                <a:cs typeface="ヒラギノ角ゴ Pro W3"/>
              </a:rPr>
              <a:t>Every organization in the world must answer these questions. And it</a:t>
            </a:r>
          </a:p>
          <a:p>
            <a:r>
              <a:rPr lang="en-US" altLang="sv-SE" smtClean="0">
                <a:latin typeface="Arial" pitchFamily="34" charset="0"/>
                <a:ea typeface="ヒラギノ角ゴ Pro W3"/>
                <a:cs typeface="ヒラギノ角ゴ Pro W3"/>
              </a:rPr>
              <a:t>became the number one objective for Rotary to learn the answers.</a:t>
            </a:r>
          </a:p>
          <a:p>
            <a:r>
              <a:rPr lang="sv-SE" altLang="sv-SE" smtClean="0">
                <a:latin typeface="Arial" pitchFamily="34" charset="0"/>
                <a:ea typeface="ヒラギノ角ゴ Pro W3"/>
                <a:cs typeface="ヒラギノ角ゴ Pro W3"/>
              </a:rPr>
              <a:t>Because…</a:t>
            </a:r>
          </a:p>
        </p:txBody>
      </p:sp>
      <p:sp>
        <p:nvSpPr>
          <p:cNvPr id="25604"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itchFamily="34" charset="0"/>
                <a:ea typeface="ヒラギノ角ゴ Pro W3"/>
                <a:cs typeface="ヒラギノ角ゴ Pro W3"/>
              </a:defRPr>
            </a:lvl1pPr>
            <a:lvl2pPr marL="742950" indent="-285750" defTabSz="931863" eaLnBrk="0" hangingPunct="0">
              <a:spcBef>
                <a:spcPct val="30000"/>
              </a:spcBef>
              <a:defRPr sz="1200">
                <a:solidFill>
                  <a:schemeClr val="tx1"/>
                </a:solidFill>
                <a:latin typeface="Arial" pitchFamily="34" charset="0"/>
                <a:ea typeface="ヒラギノ角ゴ Pro W3"/>
                <a:cs typeface="ヒラギノ角ゴ Pro W3"/>
              </a:defRPr>
            </a:lvl2pPr>
            <a:lvl3pPr marL="1143000" indent="-228600" defTabSz="931863" eaLnBrk="0" hangingPunct="0">
              <a:spcBef>
                <a:spcPct val="30000"/>
              </a:spcBef>
              <a:defRPr sz="1200">
                <a:solidFill>
                  <a:schemeClr val="tx1"/>
                </a:solidFill>
                <a:latin typeface="Arial" pitchFamily="34" charset="0"/>
                <a:ea typeface="ヒラギノ角ゴ Pro W3"/>
                <a:cs typeface="ヒラギノ角ゴ Pro W3"/>
              </a:defRPr>
            </a:lvl3pPr>
            <a:lvl4pPr marL="1600200" indent="-228600" defTabSz="931863" eaLnBrk="0" hangingPunct="0">
              <a:spcBef>
                <a:spcPct val="30000"/>
              </a:spcBef>
              <a:defRPr sz="1200">
                <a:solidFill>
                  <a:schemeClr val="tx1"/>
                </a:solidFill>
                <a:latin typeface="Arial" pitchFamily="34" charset="0"/>
                <a:ea typeface="ヒラギノ角ゴ Pro W3"/>
                <a:cs typeface="ヒラギノ角ゴ Pro W3"/>
              </a:defRPr>
            </a:lvl4pPr>
            <a:lvl5pPr marL="2057400" indent="-228600" defTabSz="931863" eaLnBrk="0" hangingPunct="0">
              <a:spcBef>
                <a:spcPct val="30000"/>
              </a:spcBef>
              <a:defRPr sz="1200">
                <a:solidFill>
                  <a:schemeClr val="tx1"/>
                </a:solidFill>
                <a:latin typeface="Arial" pitchFamily="34" charset="0"/>
                <a:ea typeface="ヒラギノ角ゴ Pro W3"/>
                <a:cs typeface="ヒラギノ角ゴ Pro W3"/>
              </a:defRPr>
            </a:lvl5pPr>
            <a:lvl6pPr marL="25146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9718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4290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862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FB7EA127-EB9F-409E-B8CD-30AA0C3DB593}" type="slidenum">
              <a:rPr lang="en-US" altLang="sv-SE" smtClean="0">
                <a:solidFill>
                  <a:srgbClr val="000000"/>
                </a:solidFill>
              </a:rPr>
              <a:pPr>
                <a:spcBef>
                  <a:spcPct val="0"/>
                </a:spcBef>
              </a:pPr>
              <a:t>15</a:t>
            </a:fld>
            <a:endParaRPr lang="en-US" altLang="sv-SE" smtClean="0">
              <a:solidFill>
                <a:srgbClr val="000000"/>
              </a:solidFill>
            </a:endParaRPr>
          </a:p>
        </p:txBody>
      </p:sp>
    </p:spTree>
    <p:extLst>
      <p:ext uri="{BB962C8B-B14F-4D97-AF65-F5344CB8AC3E}">
        <p14:creationId xmlns:p14="http://schemas.microsoft.com/office/powerpoint/2010/main" val="2391127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US" b="1" dirty="0" smtClean="0"/>
          </a:p>
          <a:p>
            <a:pPr>
              <a:defRPr/>
            </a:pPr>
            <a:endParaRPr lang="en-US" b="1" dirty="0" smtClean="0"/>
          </a:p>
          <a:p>
            <a:pPr>
              <a:defRPr/>
            </a:pPr>
            <a:r>
              <a:rPr lang="en-US" dirty="0" smtClean="0"/>
              <a:t>Our Directors and Trustees adopted a new essence statement for Rotary.</a:t>
            </a:r>
          </a:p>
          <a:p>
            <a:pPr>
              <a:defRPr/>
            </a:pPr>
            <a:endParaRPr lang="en-US" dirty="0" smtClean="0"/>
          </a:p>
          <a:p>
            <a:pPr>
              <a:defRPr/>
            </a:pPr>
            <a:r>
              <a:rPr lang="en-US" dirty="0" smtClean="0"/>
              <a:t>Rotary unites leaders from</a:t>
            </a:r>
          </a:p>
          <a:p>
            <a:pPr>
              <a:defRPr/>
            </a:pPr>
            <a:r>
              <a:rPr lang="en-US" dirty="0" smtClean="0"/>
              <a:t>all continents, cultures and occupations</a:t>
            </a:r>
          </a:p>
          <a:p>
            <a:pPr>
              <a:defRPr/>
            </a:pPr>
            <a:r>
              <a:rPr lang="en-US" dirty="0" smtClean="0"/>
              <a:t>to exchange ideas and take action</a:t>
            </a:r>
          </a:p>
          <a:p>
            <a:pPr>
              <a:defRPr/>
            </a:pPr>
            <a:r>
              <a:rPr lang="en-US" dirty="0" smtClean="0"/>
              <a:t>for communities around the world.</a:t>
            </a:r>
          </a:p>
          <a:p>
            <a:pPr>
              <a:defRPr/>
            </a:pPr>
            <a:endParaRPr lang="en-US" dirty="0" smtClean="0"/>
          </a:p>
          <a:p>
            <a:pPr>
              <a:defRPr/>
            </a:pPr>
            <a:r>
              <a:rPr lang="en-US" dirty="0" smtClean="0"/>
              <a:t>Our essence statement distills our strengths and differentiates us from other nonprofits. Our essence:</a:t>
            </a:r>
          </a:p>
          <a:p>
            <a:pPr>
              <a:defRPr/>
            </a:pPr>
            <a:endParaRPr lang="en-US" dirty="0" smtClean="0"/>
          </a:p>
          <a:p>
            <a:pPr marL="171450" indent="-171450">
              <a:buFont typeface="Arial" pitchFamily="34" charset="0"/>
              <a:buChar char="•"/>
              <a:defRPr/>
            </a:pPr>
            <a:r>
              <a:rPr lang="en-US" dirty="0" smtClean="0"/>
              <a:t>C</a:t>
            </a:r>
            <a:r>
              <a:rPr lang="en-US" dirty="0" smtClean="0">
                <a:solidFill>
                  <a:srgbClr val="000000"/>
                </a:solidFill>
                <a:latin typeface="Arial"/>
              </a:rPr>
              <a:t>larifies Rotary’s role as connector; reinforces “category of one” </a:t>
            </a:r>
            <a:r>
              <a:rPr lang="en-US" dirty="0" smtClean="0">
                <a:solidFill>
                  <a:srgbClr val="000000"/>
                </a:solidFill>
              </a:rPr>
              <a:t>status by removing traditional nonprofit descriptors.</a:t>
            </a:r>
            <a:endParaRPr lang="en-US" dirty="0" smtClean="0">
              <a:solidFill>
                <a:srgbClr val="000000"/>
              </a:solidFill>
              <a:latin typeface="Arial"/>
            </a:endParaRPr>
          </a:p>
          <a:p>
            <a:pPr marL="171450" indent="-171450">
              <a:buFont typeface="Arial" pitchFamily="34" charset="0"/>
              <a:buChar char="•"/>
              <a:defRPr/>
            </a:pPr>
            <a:endParaRPr lang="en-US" dirty="0" smtClean="0"/>
          </a:p>
          <a:p>
            <a:pPr marL="171450" indent="-171450">
              <a:buFont typeface="Arial" pitchFamily="34" charset="0"/>
              <a:buChar char="•"/>
              <a:defRPr/>
            </a:pPr>
            <a:r>
              <a:rPr lang="en-US" dirty="0" smtClean="0">
                <a:solidFill>
                  <a:srgbClr val="000000"/>
                </a:solidFill>
              </a:rPr>
              <a:t>Defines leadership by outlook (i.e., diverse perspectives and expertise) versus title; emphasizes Rotary’s greatest point of difference in relevant terms.</a:t>
            </a:r>
          </a:p>
          <a:p>
            <a:pPr>
              <a:buFont typeface="Arial" pitchFamily="34" charset="0"/>
              <a:buNone/>
              <a:defRPr/>
            </a:pPr>
            <a:r>
              <a:rPr lang="en-US" dirty="0" smtClean="0"/>
              <a:t> </a:t>
            </a:r>
          </a:p>
          <a:p>
            <a:pPr marL="171450" indent="-171450">
              <a:buFont typeface="Arial" pitchFamily="34" charset="0"/>
              <a:buChar char="•"/>
              <a:defRPr/>
            </a:pPr>
            <a:r>
              <a:rPr lang="en-US" dirty="0" smtClean="0">
                <a:solidFill>
                  <a:srgbClr val="000000"/>
                </a:solidFill>
              </a:rPr>
              <a:t>Balances friendship and fun with service and impact; is active and inspiring.</a:t>
            </a:r>
          </a:p>
          <a:p>
            <a:pPr marL="171450" indent="-171450">
              <a:buFont typeface="Arial" pitchFamily="34" charset="0"/>
              <a:buChar char="•"/>
              <a:defRPr/>
            </a:pPr>
            <a:endParaRPr lang="en-US" dirty="0" smtClean="0"/>
          </a:p>
          <a:p>
            <a:pPr marL="171450" indent="-171450">
              <a:buFont typeface="Arial" pitchFamily="34" charset="0"/>
              <a:buChar char="•"/>
              <a:defRPr/>
            </a:pPr>
            <a:r>
              <a:rPr lang="en-US" dirty="0" smtClean="0">
                <a:solidFill>
                  <a:srgbClr val="000000"/>
                </a:solidFill>
              </a:rPr>
              <a:t>Balances community and global impact.</a:t>
            </a:r>
          </a:p>
          <a:p>
            <a:pPr marL="171450" indent="-171450">
              <a:buFont typeface="Arial" pitchFamily="34" charset="0"/>
              <a:buChar char="•"/>
              <a:defRPr/>
            </a:pPr>
            <a:endParaRPr lang="en-US" dirty="0" smtClean="0">
              <a:solidFill>
                <a:srgbClr val="000000"/>
              </a:solidFill>
            </a:endParaRPr>
          </a:p>
          <a:p>
            <a:pPr>
              <a:buFont typeface="Arial" pitchFamily="34" charset="0"/>
              <a:buNone/>
              <a:defRPr/>
            </a:pPr>
            <a:endParaRPr lang="en-US" dirty="0" smtClean="0">
              <a:solidFill>
                <a:srgbClr val="000000"/>
              </a:solidFill>
            </a:endParaRPr>
          </a:p>
          <a:p>
            <a:pPr>
              <a:defRPr/>
            </a:pPr>
            <a:endParaRPr lang="en-US" dirty="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itchFamily="34" charset="0"/>
                <a:ea typeface="ヒラギノ角ゴ Pro W3"/>
                <a:cs typeface="ヒラギノ角ゴ Pro W3"/>
              </a:defRPr>
            </a:lvl1pPr>
            <a:lvl2pPr marL="742950" indent="-285750" defTabSz="931863" eaLnBrk="0" hangingPunct="0">
              <a:spcBef>
                <a:spcPct val="30000"/>
              </a:spcBef>
              <a:defRPr sz="1200">
                <a:solidFill>
                  <a:schemeClr val="tx1"/>
                </a:solidFill>
                <a:latin typeface="Arial" pitchFamily="34" charset="0"/>
                <a:ea typeface="ヒラギノ角ゴ Pro W3"/>
                <a:cs typeface="ヒラギノ角ゴ Pro W3"/>
              </a:defRPr>
            </a:lvl2pPr>
            <a:lvl3pPr marL="1143000" indent="-228600" defTabSz="931863" eaLnBrk="0" hangingPunct="0">
              <a:spcBef>
                <a:spcPct val="30000"/>
              </a:spcBef>
              <a:defRPr sz="1200">
                <a:solidFill>
                  <a:schemeClr val="tx1"/>
                </a:solidFill>
                <a:latin typeface="Arial" pitchFamily="34" charset="0"/>
                <a:ea typeface="ヒラギノ角ゴ Pro W3"/>
                <a:cs typeface="ヒラギノ角ゴ Pro W3"/>
              </a:defRPr>
            </a:lvl3pPr>
            <a:lvl4pPr marL="1600200" indent="-228600" defTabSz="931863" eaLnBrk="0" hangingPunct="0">
              <a:spcBef>
                <a:spcPct val="30000"/>
              </a:spcBef>
              <a:defRPr sz="1200">
                <a:solidFill>
                  <a:schemeClr val="tx1"/>
                </a:solidFill>
                <a:latin typeface="Arial" pitchFamily="34" charset="0"/>
                <a:ea typeface="ヒラギノ角ゴ Pro W3"/>
                <a:cs typeface="ヒラギノ角ゴ Pro W3"/>
              </a:defRPr>
            </a:lvl4pPr>
            <a:lvl5pPr marL="2057400" indent="-228600" defTabSz="931863" eaLnBrk="0" hangingPunct="0">
              <a:spcBef>
                <a:spcPct val="30000"/>
              </a:spcBef>
              <a:defRPr sz="1200">
                <a:solidFill>
                  <a:schemeClr val="tx1"/>
                </a:solidFill>
                <a:latin typeface="Arial" pitchFamily="34" charset="0"/>
                <a:ea typeface="ヒラギノ角ゴ Pro W3"/>
                <a:cs typeface="ヒラギノ角ゴ Pro W3"/>
              </a:defRPr>
            </a:lvl5pPr>
            <a:lvl6pPr marL="25146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9718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4290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862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F8D40D6C-E3BA-4395-BE59-9B5D90F2FAFD}" type="slidenum">
              <a:rPr lang="en-US" altLang="sv-SE" smtClean="0">
                <a:solidFill>
                  <a:srgbClr val="000000"/>
                </a:solidFill>
              </a:rPr>
              <a:pPr>
                <a:spcBef>
                  <a:spcPct val="0"/>
                </a:spcBef>
              </a:pPr>
              <a:t>16</a:t>
            </a:fld>
            <a:endParaRPr lang="en-US" altLang="sv-SE" smtClean="0">
              <a:solidFill>
                <a:srgbClr val="000000"/>
              </a:solidFill>
            </a:endParaRPr>
          </a:p>
        </p:txBody>
      </p:sp>
    </p:spTree>
    <p:extLst>
      <p:ext uri="{BB962C8B-B14F-4D97-AF65-F5344CB8AC3E}">
        <p14:creationId xmlns:p14="http://schemas.microsoft.com/office/powerpoint/2010/main" val="1880696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US" b="1" dirty="0" smtClean="0"/>
          </a:p>
          <a:p>
            <a:pPr>
              <a:defRPr/>
            </a:pPr>
            <a:endParaRPr lang="en-US" dirty="0" smtClean="0"/>
          </a:p>
          <a:p>
            <a:pPr>
              <a:defRPr/>
            </a:pPr>
            <a:r>
              <a:rPr lang="en-US" dirty="0" smtClean="0"/>
              <a:t>Here they are…brought to life in a more active voice.</a:t>
            </a:r>
          </a:p>
          <a:p>
            <a:pPr>
              <a:defRPr/>
            </a:pPr>
            <a:endParaRPr lang="en-US" dirty="0" smtClean="0"/>
          </a:p>
          <a:p>
            <a:pPr marL="171450" indent="-171450">
              <a:buFont typeface="Arial" pitchFamily="34" charset="0"/>
              <a:buChar char="•"/>
              <a:defRPr/>
            </a:pPr>
            <a:r>
              <a:rPr lang="en-US" dirty="0" smtClean="0"/>
              <a:t>Fellowship becomes </a:t>
            </a:r>
            <a:r>
              <a:rPr lang="en-US" dirty="0" smtClean="0">
                <a:sym typeface="Wingdings" pitchFamily="2" charset="2"/>
              </a:rPr>
              <a:t> We build lifelong relationships.</a:t>
            </a:r>
          </a:p>
          <a:p>
            <a:pPr marL="171450" indent="-171450">
              <a:buFont typeface="Arial" pitchFamily="34" charset="0"/>
              <a:buChar char="•"/>
              <a:defRPr/>
            </a:pPr>
            <a:r>
              <a:rPr lang="en-US" dirty="0" smtClean="0">
                <a:sym typeface="Wingdings" pitchFamily="2" charset="2"/>
              </a:rPr>
              <a:t>Ethics becomes  We honor our commitments.</a:t>
            </a:r>
          </a:p>
          <a:p>
            <a:pPr marL="171450" indent="-171450">
              <a:buFont typeface="Arial" pitchFamily="34" charset="0"/>
              <a:buChar char="•"/>
              <a:defRPr/>
            </a:pPr>
            <a:r>
              <a:rPr lang="en-US" dirty="0" smtClean="0">
                <a:sym typeface="Wingdings" pitchFamily="2" charset="2"/>
              </a:rPr>
              <a:t>Diversity becomes  We connect diverse perspectives.</a:t>
            </a:r>
          </a:p>
          <a:p>
            <a:pPr marL="171450" indent="-171450">
              <a:buFont typeface="Arial" pitchFamily="34" charset="0"/>
              <a:buChar char="•"/>
              <a:defRPr/>
            </a:pPr>
            <a:r>
              <a:rPr lang="en-US" dirty="0" smtClean="0">
                <a:sym typeface="Wingdings" pitchFamily="2" charset="2"/>
              </a:rPr>
              <a:t>And our vocational expertise, service and leadership become  We apply our leadership and expertise to solve social issues.</a:t>
            </a:r>
          </a:p>
          <a:p>
            <a:pPr marL="171450" indent="-171450">
              <a:buFont typeface="Arial" pitchFamily="34" charset="0"/>
              <a:buChar char="•"/>
              <a:defRPr/>
            </a:pPr>
            <a:endParaRPr lang="en-US" dirty="0" smtClean="0">
              <a:sym typeface="Wingdings" pitchFamily="2" charset="2"/>
            </a:endParaRPr>
          </a:p>
          <a:p>
            <a:pPr>
              <a:buFont typeface="Arial" pitchFamily="34" charset="0"/>
              <a:buNone/>
              <a:defRPr/>
            </a:pPr>
            <a:endParaRPr lang="en-US" dirty="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itchFamily="34" charset="0"/>
                <a:ea typeface="ヒラギノ角ゴ Pro W3"/>
                <a:cs typeface="ヒラギノ角ゴ Pro W3"/>
              </a:defRPr>
            </a:lvl1pPr>
            <a:lvl2pPr marL="742950" indent="-285750" defTabSz="931863" eaLnBrk="0" hangingPunct="0">
              <a:spcBef>
                <a:spcPct val="30000"/>
              </a:spcBef>
              <a:defRPr sz="1200">
                <a:solidFill>
                  <a:schemeClr val="tx1"/>
                </a:solidFill>
                <a:latin typeface="Arial" pitchFamily="34" charset="0"/>
                <a:ea typeface="ヒラギノ角ゴ Pro W3"/>
                <a:cs typeface="ヒラギノ角ゴ Pro W3"/>
              </a:defRPr>
            </a:lvl2pPr>
            <a:lvl3pPr marL="1143000" indent="-228600" defTabSz="931863" eaLnBrk="0" hangingPunct="0">
              <a:spcBef>
                <a:spcPct val="30000"/>
              </a:spcBef>
              <a:defRPr sz="1200">
                <a:solidFill>
                  <a:schemeClr val="tx1"/>
                </a:solidFill>
                <a:latin typeface="Arial" pitchFamily="34" charset="0"/>
                <a:ea typeface="ヒラギノ角ゴ Pro W3"/>
                <a:cs typeface="ヒラギノ角ゴ Pro W3"/>
              </a:defRPr>
            </a:lvl3pPr>
            <a:lvl4pPr marL="1600200" indent="-228600" defTabSz="931863" eaLnBrk="0" hangingPunct="0">
              <a:spcBef>
                <a:spcPct val="30000"/>
              </a:spcBef>
              <a:defRPr sz="1200">
                <a:solidFill>
                  <a:schemeClr val="tx1"/>
                </a:solidFill>
                <a:latin typeface="Arial" pitchFamily="34" charset="0"/>
                <a:ea typeface="ヒラギノ角ゴ Pro W3"/>
                <a:cs typeface="ヒラギノ角ゴ Pro W3"/>
              </a:defRPr>
            </a:lvl4pPr>
            <a:lvl5pPr marL="2057400" indent="-228600" defTabSz="931863" eaLnBrk="0" hangingPunct="0">
              <a:spcBef>
                <a:spcPct val="30000"/>
              </a:spcBef>
              <a:defRPr sz="1200">
                <a:solidFill>
                  <a:schemeClr val="tx1"/>
                </a:solidFill>
                <a:latin typeface="Arial" pitchFamily="34" charset="0"/>
                <a:ea typeface="ヒラギノ角ゴ Pro W3"/>
                <a:cs typeface="ヒラギノ角ゴ Pro W3"/>
              </a:defRPr>
            </a:lvl5pPr>
            <a:lvl6pPr marL="25146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9718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4290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86200" indent="-228600" defTabSz="931863"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9E86FE76-9834-4E36-AF80-058B31EB75A9}" type="slidenum">
              <a:rPr lang="en-US" altLang="sv-SE" smtClean="0">
                <a:solidFill>
                  <a:srgbClr val="000000"/>
                </a:solidFill>
              </a:rPr>
              <a:pPr>
                <a:spcBef>
                  <a:spcPct val="0"/>
                </a:spcBef>
              </a:pPr>
              <a:t>17</a:t>
            </a:fld>
            <a:endParaRPr lang="en-US" altLang="sv-SE" smtClean="0">
              <a:solidFill>
                <a:srgbClr val="000000"/>
              </a:solidFill>
            </a:endParaRPr>
          </a:p>
        </p:txBody>
      </p:sp>
    </p:spTree>
    <p:extLst>
      <p:ext uri="{BB962C8B-B14F-4D97-AF65-F5344CB8AC3E}">
        <p14:creationId xmlns:p14="http://schemas.microsoft.com/office/powerpoint/2010/main" val="3797843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1F9F1-0516-7249-8BD1-DDD6B224F66A}" type="slidenum">
              <a:rPr lang="en-US" smtClean="0"/>
              <a:pPr>
                <a:defRPr/>
              </a:pPr>
              <a:t>18</a:t>
            </a:fld>
            <a:endParaRPr lang="en-US"/>
          </a:p>
        </p:txBody>
      </p:sp>
    </p:spTree>
    <p:extLst>
      <p:ext uri="{BB962C8B-B14F-4D97-AF65-F5344CB8AC3E}">
        <p14:creationId xmlns:p14="http://schemas.microsoft.com/office/powerpoint/2010/main" val="35052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dirty="0" smtClean="0"/>
              <a:t>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15799182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76200" y="457200"/>
            <a:ext cx="9296400" cy="533400"/>
          </a:xfrm>
          <a:prstGeom prst="rect">
            <a:avLst/>
          </a:prstGeom>
          <a:solidFill>
            <a:srgbClr val="005DAA"/>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chemeClr val="bg2">
                    <a:lumMod val="10000"/>
                  </a:schemeClr>
                </a:solidFill>
                <a:latin typeface="Georgia"/>
                <a:cs typeface="Georgia"/>
              </a:defRPr>
            </a:lvl1pPr>
            <a:lvl2pPr>
              <a:defRPr sz="2600">
                <a:solidFill>
                  <a:schemeClr val="bg2">
                    <a:lumMod val="10000"/>
                  </a:schemeClr>
                </a:solidFill>
                <a:latin typeface="Georgia"/>
                <a:cs typeface="Georgia"/>
              </a:defRPr>
            </a:lvl2pPr>
            <a:lvl3pPr>
              <a:defRPr sz="2200">
                <a:solidFill>
                  <a:schemeClr val="bg2">
                    <a:lumMod val="10000"/>
                  </a:schemeClr>
                </a:solidFill>
                <a:latin typeface="Georgia"/>
                <a:cs typeface="Georgia"/>
              </a:defRPr>
            </a:lvl3pPr>
            <a:lvl4pPr>
              <a:defRPr sz="1800">
                <a:solidFill>
                  <a:schemeClr val="bg2">
                    <a:lumMod val="10000"/>
                  </a:schemeClr>
                </a:solidFill>
                <a:latin typeface="Georgia"/>
                <a:cs typeface="Georgia"/>
              </a:defRPr>
            </a:lvl4pPr>
            <a:lvl5pPr>
              <a:defRPr sz="1600">
                <a:solidFill>
                  <a:schemeClr val="bg2">
                    <a:lumMod val="10000"/>
                  </a:schemeClr>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636301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76200" y="457200"/>
            <a:ext cx="9296400" cy="533400"/>
          </a:xfrm>
          <a:prstGeom prst="rect">
            <a:avLst/>
          </a:prstGeom>
          <a:solidFill>
            <a:schemeClr val="tx2"/>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636301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76200" y="457200"/>
            <a:ext cx="9296400" cy="533400"/>
          </a:xfrm>
          <a:prstGeom prst="rect">
            <a:avLst/>
          </a:prstGeom>
          <a:solidFill>
            <a:schemeClr val="accent3"/>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636301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76200" y="457200"/>
            <a:ext cx="9296400" cy="533400"/>
          </a:xfrm>
          <a:prstGeom prst="rect">
            <a:avLst/>
          </a:prstGeom>
          <a:solidFill>
            <a:srgbClr val="FF760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636301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378648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87866323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lgn="l">
              <a:defRPr sz="3600">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685703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lgn="l">
              <a:defRPr sz="3600">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4511093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defRPr sz="3600">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3638212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07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dirty="0" smtClean="0"/>
              <a:t>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23928220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14955480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39221515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953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46935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152400" y="2667000"/>
            <a:ext cx="9525000" cy="1600200"/>
          </a:xfrm>
          <a:prstGeom prst="rect">
            <a:avLst/>
          </a:prstGeom>
          <a:solidFill>
            <a:schemeClr val="accent1"/>
          </a:solidFill>
          <a:ln>
            <a:noFill/>
          </a:ln>
          <a:effectLst>
            <a:outerShdw blurRad="88900" dist="61087" dir="5400000" rotWithShape="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5230358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152400" y="2667000"/>
            <a:ext cx="9525000" cy="1600200"/>
          </a:xfrm>
          <a:prstGeom prst="rect">
            <a:avLst/>
          </a:prstGeom>
          <a:solidFill>
            <a:srgbClr val="005DAA"/>
          </a:solidFill>
          <a:ln>
            <a:noFill/>
          </a:ln>
          <a:effectLst>
            <a:outerShdw blurRad="88900" dist="61087" dir="5400000" rotWithShape="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1158466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152400" y="2667000"/>
            <a:ext cx="9525000" cy="1600200"/>
          </a:xfrm>
          <a:prstGeom prst="rect">
            <a:avLst/>
          </a:prstGeom>
          <a:solidFill>
            <a:schemeClr val="tx2"/>
          </a:solidFill>
          <a:ln>
            <a:noFill/>
          </a:ln>
          <a:effectLst>
            <a:outerShdw blurRad="88900" dist="61087" dir="5400000" rotWithShape="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1158466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152400" y="2667000"/>
            <a:ext cx="9525000" cy="1600200"/>
          </a:xfrm>
          <a:prstGeom prst="rect">
            <a:avLst/>
          </a:prstGeom>
          <a:solidFill>
            <a:schemeClr val="accent3"/>
          </a:solidFill>
          <a:ln>
            <a:noFill/>
          </a:ln>
          <a:effectLst>
            <a:outerShdw blurRad="88900" dist="61087" dir="5400000" rotWithShape="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1158466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152400" y="2667000"/>
            <a:ext cx="9525000" cy="1600200"/>
          </a:xfrm>
          <a:prstGeom prst="rect">
            <a:avLst/>
          </a:prstGeom>
          <a:solidFill>
            <a:schemeClr val="accent6"/>
          </a:solidFill>
          <a:ln>
            <a:noFill/>
          </a:ln>
          <a:effectLst>
            <a:outerShdw blurRad="88900" dist="61087" dir="5400000" rotWithShape="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1158466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246C"/>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sv-SE" smtClean="0"/>
              <a:t>Klicka här för att ändra format</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FFFFF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242940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dirty="0" smtClean="0"/>
              <a:t>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239282209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27179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74123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a:spLocks noChangeArrowheads="1"/>
          </p:cNvSpPr>
          <p:nvPr userDrawn="1"/>
        </p:nvSpPr>
        <p:spPr bwMode="auto">
          <a:xfrm>
            <a:off x="-76200" y="457200"/>
            <a:ext cx="9296400" cy="533400"/>
          </a:xfrm>
          <a:prstGeom prst="rect">
            <a:avLst/>
          </a:prstGeom>
          <a:solidFill>
            <a:srgbClr val="00246C"/>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sv-SE" smtClean="0"/>
              <a:t>Klicka här för att ändra format</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FFFFFF"/>
                </a:solidFill>
                <a:latin typeface="Georgia"/>
                <a:cs typeface="Georgia"/>
              </a:defRPr>
            </a:lvl1pPr>
            <a:lvl2pPr>
              <a:defRPr sz="2600">
                <a:solidFill>
                  <a:srgbClr val="FFFFFF"/>
                </a:solidFill>
                <a:latin typeface="Georgia"/>
                <a:cs typeface="Georgia"/>
              </a:defRPr>
            </a:lvl2pPr>
            <a:lvl3pPr>
              <a:defRPr sz="2200">
                <a:solidFill>
                  <a:srgbClr val="FFFFFF"/>
                </a:solidFill>
                <a:latin typeface="Georgia"/>
                <a:cs typeface="Georgia"/>
              </a:defRPr>
            </a:lvl3pPr>
            <a:lvl4pPr>
              <a:defRPr sz="1800">
                <a:solidFill>
                  <a:srgbClr val="FFFFFF"/>
                </a:solidFill>
                <a:latin typeface="Georgia"/>
                <a:cs typeface="Georgia"/>
              </a:defRPr>
            </a:lvl4pPr>
            <a:lvl5pPr>
              <a:defRPr sz="1600">
                <a:solidFill>
                  <a:srgbClr val="FFFFFF"/>
                </a:solidFill>
                <a:latin typeface="Georgia"/>
                <a:cs typeface="Georgia"/>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36721525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rgbClr val="00246C"/>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9525414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3"/>
          <p:cNvSpPr>
            <a:spLocks noChangeArrowheads="1"/>
          </p:cNvSpPr>
          <p:nvPr userDrawn="1"/>
        </p:nvSpPr>
        <p:spPr bwMode="auto">
          <a:xfrm>
            <a:off x="-76200" y="457200"/>
            <a:ext cx="9296400" cy="533400"/>
          </a:xfrm>
          <a:prstGeom prst="rect">
            <a:avLst/>
          </a:prstGeom>
          <a:solidFill>
            <a:srgbClr val="00246C"/>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FFFFFF"/>
                </a:solidFill>
                <a:latin typeface="Georgia"/>
                <a:cs typeface="Georgia"/>
              </a:defRPr>
            </a:lvl1pPr>
            <a:lvl2pPr>
              <a:defRPr sz="2600">
                <a:solidFill>
                  <a:srgbClr val="FFFFFF"/>
                </a:solidFill>
                <a:latin typeface="Georgia"/>
                <a:cs typeface="Georgia"/>
              </a:defRPr>
            </a:lvl2pPr>
            <a:lvl3pPr>
              <a:defRPr sz="2200">
                <a:solidFill>
                  <a:srgbClr val="FFFFFF"/>
                </a:solidFill>
                <a:latin typeface="Georgia"/>
                <a:cs typeface="Georgia"/>
              </a:defRPr>
            </a:lvl3pPr>
            <a:lvl4pPr>
              <a:defRPr sz="1800">
                <a:solidFill>
                  <a:srgbClr val="FFFFFF"/>
                </a:solidFill>
                <a:latin typeface="Georgia"/>
                <a:cs typeface="Georgia"/>
              </a:defRPr>
            </a:lvl4pPr>
            <a:lvl5pPr>
              <a:defRPr sz="1600">
                <a:solidFill>
                  <a:srgbClr val="FFFFFF"/>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325292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1179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5"/>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076358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5"/>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798827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5"/>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13764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5"/>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296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dirty="0" smtClean="0"/>
              <a:t>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239282209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5"/>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579212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9706337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3344663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728067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400398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560760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4960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286237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470019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444775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dirty="0" smtClean="0"/>
              <a:t>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251197626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630539"/>
      </p:ext>
    </p:extLst>
  </p:cSld>
  <p:clrMapOvr>
    <a:masterClrMapping/>
  </p:clrMapOvr>
  <p:transition spd="slow"/>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pPr eaLnBrk="1" hangingPunct="1"/>
            <a:fld id="{9889A5AF-6568-44B7-8F9B-FA3FD6011A20}" type="datetimeFigureOut">
              <a:rPr lang="sv-SE" smtClean="0">
                <a:solidFill>
                  <a:srgbClr val="958D85"/>
                </a:solidFill>
                <a:latin typeface="Arial" pitchFamily="34" charset="0"/>
                <a:ea typeface="ヒラギノ角ゴ Pro W3" pitchFamily="-84" charset="-128"/>
                <a:cs typeface="+mn-cs"/>
              </a:rPr>
              <a:pPr eaLnBrk="1" hangingPunct="1"/>
              <a:t>2015-08-31</a:t>
            </a:fld>
            <a:endParaRPr lang="sv-SE">
              <a:solidFill>
                <a:srgbClr val="958D85"/>
              </a:solidFill>
              <a:latin typeface="Arial" pitchFamily="34" charset="0"/>
              <a:ea typeface="ヒラギノ角ゴ Pro W3" pitchFamily="-84" charset="-128"/>
              <a:cs typeface="+mn-cs"/>
            </a:endParaRPr>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pPr eaLnBrk="1" hangingPunct="1"/>
            <a:endParaRPr lang="sv-SE">
              <a:solidFill>
                <a:srgbClr val="958D85"/>
              </a:solidFill>
              <a:latin typeface="Arial" pitchFamily="34" charset="0"/>
              <a:ea typeface="ヒラギノ角ゴ Pro W3" pitchFamily="-84" charset="-128"/>
              <a:cs typeface="+mn-cs"/>
            </a:endParaRPr>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pPr eaLnBrk="1" hangingPunct="1"/>
            <a:fld id="{D4B49FFE-4B80-4B5B-A3ED-834C33AF5BB8}" type="slidenum">
              <a:rPr lang="sv-SE" smtClean="0">
                <a:solidFill>
                  <a:srgbClr val="958D85"/>
                </a:solidFill>
                <a:latin typeface="Arial" pitchFamily="34" charset="0"/>
                <a:ea typeface="ヒラギノ角ゴ Pro W3" pitchFamily="-84" charset="-128"/>
                <a:cs typeface="+mn-cs"/>
              </a:rPr>
              <a:pPr eaLnBrk="1" hangingPunct="1"/>
              <a:t>‹#›</a:t>
            </a:fld>
            <a:endParaRPr lang="sv-SE">
              <a:solidFill>
                <a:srgbClr val="958D85"/>
              </a:solidFill>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26718294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sv-SE" smtClean="0"/>
              <a:t>Klicka här för att ändra format</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37747281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userDrawn="1"/>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40328474"/>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userDrawn="1"/>
        </p:nvSpPr>
        <p:spPr>
          <a:xfrm>
            <a:off x="-76200" y="457200"/>
            <a:ext cx="9296400" cy="533400"/>
          </a:xfrm>
          <a:prstGeom prst="rect">
            <a:avLst/>
          </a:prstGeom>
          <a:solidFill>
            <a:srgbClr val="005DAA"/>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22125479"/>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userDrawn="1"/>
        </p:nvSpPr>
        <p:spPr>
          <a:xfrm>
            <a:off x="-76200" y="457200"/>
            <a:ext cx="9296400" cy="533400"/>
          </a:xfrm>
          <a:prstGeom prst="rect">
            <a:avLst/>
          </a:prstGeom>
          <a:solidFill>
            <a:schemeClr val="tx2"/>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4753628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userDrawn="1"/>
        </p:nvSpPr>
        <p:spPr>
          <a:xfrm>
            <a:off x="-76200" y="457200"/>
            <a:ext cx="9296400" cy="533400"/>
          </a:xfrm>
          <a:prstGeom prst="rect">
            <a:avLst/>
          </a:prstGeom>
          <a:solidFill>
            <a:schemeClr val="accent3"/>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86604099"/>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userDrawn="1"/>
        </p:nvSpPr>
        <p:spPr>
          <a:xfrm>
            <a:off x="-76200" y="457200"/>
            <a:ext cx="9296400" cy="533400"/>
          </a:xfrm>
          <a:prstGeom prst="rect">
            <a:avLst/>
          </a:prstGeom>
          <a:solidFill>
            <a:srgbClr val="FF760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58819871"/>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9775281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2834614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1038360"/>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lgn="l">
              <a:defRPr sz="3600">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18818494"/>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lgn="l">
              <a:defRPr sz="3600">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36613773"/>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defRPr sz="3600">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8728843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8416417"/>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712599241"/>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079024549"/>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359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94488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30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5"/>
          <p:cNvSpPr/>
          <p:nvPr userDrawn="1"/>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sv-SE" smtClean="0"/>
              <a:t>Klicka här för att ändra format</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4622255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16651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81000" y="457200"/>
            <a:ext cx="8763000" cy="533400"/>
          </a:xfrm>
          <a:prstGeom prst="rect">
            <a:avLst/>
          </a:prstGeom>
        </p:spPr>
        <p:txBody>
          <a:bodyPr lIns="0" tIns="0" rIns="0" bIns="0" anchor="ctr" anchorCtr="0"/>
          <a:lstStyle>
            <a:lvl1pPr algn="l">
              <a:defRPr sz="18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318176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image" Target="../media/image3.png"/><Relationship Id="rId2" Type="http://schemas.openxmlformats.org/officeDocument/2006/relationships/slideLayout" Target="../slideLayouts/slideLayout10.xml"/><Relationship Id="rId16"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image" Target="../media/image3.pn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theme" Target="../theme/theme3.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1.xml"/><Relationship Id="rId7" Type="http://schemas.openxmlformats.org/officeDocument/2006/relationships/image" Target="../media/image5.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5" Type="http://schemas.openxmlformats.org/officeDocument/2006/relationships/image" Target="../media/image4.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image" Target="../media/image6.png"/><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18" Type="http://schemas.openxmlformats.org/officeDocument/2006/relationships/image" Target="../media/image7.png"/><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17" Type="http://schemas.openxmlformats.org/officeDocument/2006/relationships/theme" Target="../theme/theme7.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2"/>
            <a:ext cx="9144000" cy="6857998"/>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57200" y="6165126"/>
            <a:ext cx="1371600" cy="514350"/>
          </a:xfrm>
          <a:prstGeom prst="rect">
            <a:avLst/>
          </a:prstGeom>
        </p:spPr>
      </p:pic>
      <p:pic>
        <p:nvPicPr>
          <p:cNvPr id="5" name="Picture 4" descr="wh-rev.eps"/>
          <p:cNvPicPr>
            <a:picLocks noChangeAspect="1"/>
          </p:cNvPicPr>
          <p:nvPr/>
        </p:nvPicPr>
        <p:blipFill>
          <a:blip r:embed="rId11">
            <a:alphaModFix/>
            <a:extLst>
              <a:ext uri="{28A0092B-C50C-407E-A947-70E740481C1C}">
                <a14:useLocalDpi xmlns:a14="http://schemas.microsoft.com/office/drawing/2010/main"/>
              </a:ext>
            </a:extLst>
          </a:blip>
          <a:stretch>
            <a:fillRect/>
          </a:stretch>
        </p:blipFill>
        <p:spPr>
          <a:xfrm>
            <a:off x="5562600" y="152400"/>
            <a:ext cx="3124200" cy="3124200"/>
          </a:xfrm>
          <a:prstGeom prst="rect">
            <a:avLst/>
          </a:prstGeom>
        </p:spPr>
      </p:pic>
    </p:spTree>
    <p:extLst>
      <p:ext uri="{BB962C8B-B14F-4D97-AF65-F5344CB8AC3E}">
        <p14:creationId xmlns:p14="http://schemas.microsoft.com/office/powerpoint/2010/main" val="3932967662"/>
      </p:ext>
    </p:extLst>
  </p:cSld>
  <p:clrMap bg1="lt1" tx1="dk1" bg2="lt2" tx2="dk2" accent1="accent1" accent2="accent2" accent3="accent3" accent4="accent4" accent5="accent5" accent6="accent6" hlink="hlink" folHlink="folHlink"/>
  <p:sldLayoutIdLst>
    <p:sldLayoutId id="2147483701" r:id="rId1"/>
    <p:sldLayoutId id="2147483714" r:id="rId2"/>
    <p:sldLayoutId id="2147483715" r:id="rId3"/>
    <p:sldLayoutId id="2147483716" r:id="rId4"/>
    <p:sldLayoutId id="2147483717" r:id="rId5"/>
    <p:sldLayoutId id="2147483713" r:id="rId6"/>
    <p:sldLayoutId id="2147483718" r:id="rId7"/>
    <p:sldLayoutId id="2147483719" r:id="rId8"/>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38499"/>
          </a:xfrm>
          <a:prstGeom prst="rect">
            <a:avLst/>
          </a:prstGeom>
          <a:noFill/>
        </p:spPr>
        <p:txBody>
          <a:bodyPr wrap="square" lIns="0" tIns="0" rIns="0" bIns="0" rtlCol="0">
            <a:spAutoFit/>
          </a:bodyPr>
          <a:lstStyle/>
          <a:p>
            <a:pPr algn="r"/>
            <a:r>
              <a:rPr lang="en-US" sz="900" dirty="0" smtClean="0">
                <a:solidFill>
                  <a:srgbClr val="BCBDC0"/>
                </a:solidFill>
                <a:latin typeface="Arial Narrow"/>
                <a:cs typeface="Arial Narrow"/>
              </a:rPr>
              <a:t>TITLE  |  </a:t>
            </a:r>
            <a:fld id="{CF1A8821-C998-834A-B51E-54D54792926D}" type="slidenum">
              <a:rPr kumimoji="0" lang="en-US" sz="900" b="0" i="0" u="none" strike="noStrike" kern="1200" cap="none" spc="300" normalizeH="0" baseline="0" noProof="0" smtClean="0">
                <a:ln>
                  <a:noFill/>
                </a:ln>
                <a:solidFill>
                  <a:srgbClr val="BCBDC0"/>
                </a:solidFill>
                <a:effectLst/>
                <a:uLnTx/>
                <a:uFillTx/>
                <a:latin typeface="Arial Narrow"/>
                <a:ea typeface="ヒラギノ角ゴ Pro W3" charset="0"/>
                <a:cs typeface="Arial Narrow"/>
              </a:rPr>
              <a:pPr algn="r"/>
              <a:t>‹#›</a:t>
            </a:fld>
            <a:r>
              <a:rPr kumimoji="0" lang="en-US" sz="900" b="0" i="0" u="none" strike="noStrike" kern="1200" cap="none" spc="300" normalizeH="0" baseline="0" noProof="0" dirty="0" smtClean="0">
                <a:ln>
                  <a:noFill/>
                </a:ln>
                <a:solidFill>
                  <a:srgbClr val="BCBDC0"/>
                </a:solidFill>
                <a:effectLst/>
                <a:uLnTx/>
                <a:uFillTx/>
                <a:latin typeface="Arial Narrow"/>
                <a:ea typeface="ヒラギノ角ゴ Pro W3" charset="0"/>
                <a:cs typeface="Arial Narrow"/>
              </a:rPr>
              <a:t>  </a:t>
            </a:r>
            <a:endParaRPr lang="en-US" sz="900" dirty="0">
              <a:solidFill>
                <a:srgbClr val="958D85"/>
              </a:solidFill>
              <a:latin typeface="Arial Narrow"/>
              <a:cs typeface="Arial Narrow"/>
            </a:endParaRPr>
          </a:p>
        </p:txBody>
      </p:sp>
      <p:pic>
        <p:nvPicPr>
          <p:cNvPr id="6" name="Picture 5"/>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458557" y="6264610"/>
            <a:ext cx="1082949" cy="407124"/>
          </a:xfrm>
          <a:prstGeom prst="rect">
            <a:avLst/>
          </a:prstGeom>
        </p:spPr>
      </p:pic>
    </p:spTree>
    <p:extLst>
      <p:ext uri="{BB962C8B-B14F-4D97-AF65-F5344CB8AC3E}">
        <p14:creationId xmlns:p14="http://schemas.microsoft.com/office/powerpoint/2010/main" val="1228208913"/>
      </p:ext>
    </p:extLst>
  </p:cSld>
  <p:clrMap bg1="lt1" tx1="dk1" bg2="lt2" tx2="dk2" accent1="accent1" accent2="accent2" accent3="accent3" accent4="accent4" accent5="accent5" accent6="accent6" hlink="hlink" folHlink="folHlink"/>
  <p:sldLayoutIdLst>
    <p:sldLayoutId id="2147483666" r:id="rId1"/>
    <p:sldLayoutId id="2147483702" r:id="rId2"/>
    <p:sldLayoutId id="2147483706" r:id="rId3"/>
    <p:sldLayoutId id="2147483703" r:id="rId4"/>
    <p:sldLayoutId id="2147483704" r:id="rId5"/>
    <p:sldLayoutId id="2147483665" r:id="rId6"/>
    <p:sldLayoutId id="2147483667" r:id="rId7"/>
    <p:sldLayoutId id="2147483668" r:id="rId8"/>
    <p:sldLayoutId id="2147483669" r:id="rId9"/>
    <p:sldLayoutId id="2147483670" r:id="rId10"/>
    <p:sldLayoutId id="2147483671" r:id="rId11"/>
    <p:sldLayoutId id="2147483672" r:id="rId12"/>
    <p:sldLayoutId id="2147483673" r:id="rId13"/>
    <p:sldLayoutId id="2147483662" r:id="rId14"/>
    <p:sldLayoutId id="2147483663" r:id="rId1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3" name="TextBox 2"/>
          <p:cNvSpPr txBox="1"/>
          <p:nvPr/>
        </p:nvSpPr>
        <p:spPr>
          <a:xfrm>
            <a:off x="7162800" y="6477000"/>
            <a:ext cx="1524000" cy="138499"/>
          </a:xfrm>
          <a:prstGeom prst="rect">
            <a:avLst/>
          </a:prstGeom>
          <a:noFill/>
        </p:spPr>
        <p:txBody>
          <a:bodyPr wrap="square" lIns="0" tIns="0" rIns="0" bIns="0" rtlCol="0">
            <a:spAutoFit/>
          </a:bodyPr>
          <a:lstStyle/>
          <a:p>
            <a:pPr algn="r"/>
            <a:r>
              <a:rPr lang="en-US" sz="900" dirty="0" smtClean="0">
                <a:solidFill>
                  <a:srgbClr val="BCBDC0"/>
                </a:solidFill>
                <a:latin typeface="Arial Narrow"/>
                <a:cs typeface="Arial Narrow"/>
              </a:rPr>
              <a:t>TITLE |  </a:t>
            </a:r>
            <a:fld id="{CF1A8821-C998-834A-B51E-54D54792926D}" type="slidenum">
              <a:rPr kumimoji="0" lang="en-US" sz="900" b="0" i="0" u="none" strike="noStrike" kern="1200" cap="none" spc="300" normalizeH="0" baseline="0" noProof="0" smtClean="0">
                <a:ln>
                  <a:noFill/>
                </a:ln>
                <a:solidFill>
                  <a:srgbClr val="BCBDC0"/>
                </a:solidFill>
                <a:effectLst/>
                <a:uLnTx/>
                <a:uFillTx/>
                <a:latin typeface="Arial Narrow"/>
                <a:ea typeface="ヒラギノ角ゴ Pro W3" charset="0"/>
                <a:cs typeface="Arial Narrow"/>
              </a:rPr>
              <a:pPr algn="r"/>
              <a:t>‹#›</a:t>
            </a:fld>
            <a:r>
              <a:rPr kumimoji="0" lang="en-US" sz="900" b="0" i="0" u="none" strike="noStrike" kern="1200" cap="none" spc="300" normalizeH="0" baseline="0" noProof="0" dirty="0" smtClean="0">
                <a:ln>
                  <a:noFill/>
                </a:ln>
                <a:solidFill>
                  <a:srgbClr val="BCBDC0"/>
                </a:solidFill>
                <a:effectLst/>
                <a:uLnTx/>
                <a:uFillTx/>
                <a:latin typeface="Arial Narrow"/>
                <a:ea typeface="ヒラギノ角ゴ Pro W3" charset="0"/>
                <a:cs typeface="Arial Narrow"/>
              </a:rPr>
              <a:t>  </a:t>
            </a:r>
            <a:endParaRPr lang="en-US" sz="900" dirty="0">
              <a:solidFill>
                <a:srgbClr val="958D85"/>
              </a:solidFill>
              <a:latin typeface="Arial Narrow"/>
              <a:cs typeface="Arial Narrow"/>
            </a:endParaRPr>
          </a:p>
        </p:txBody>
      </p:sp>
      <p:pic>
        <p:nvPicPr>
          <p:cNvPr id="4" name="Picture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58557" y="6264610"/>
            <a:ext cx="1082949" cy="407124"/>
          </a:xfrm>
          <a:prstGeom prst="rect">
            <a:avLst/>
          </a:prstGeom>
        </p:spPr>
      </p:pic>
    </p:spTree>
    <p:extLst>
      <p:ext uri="{BB962C8B-B14F-4D97-AF65-F5344CB8AC3E}">
        <p14:creationId xmlns:p14="http://schemas.microsoft.com/office/powerpoint/2010/main" val="3941488525"/>
      </p:ext>
    </p:extLst>
  </p:cSld>
  <p:clrMap bg1="lt1" tx1="dk1" bg2="lt2" tx2="dk2" accent1="accent1" accent2="accent2" accent3="accent3" accent4="accent4" accent5="accent5" accent6="accent6" hlink="hlink" folHlink="folHlink"/>
  <p:sldLayoutIdLst>
    <p:sldLayoutId id="2147483689" r:id="rId1"/>
    <p:sldLayoutId id="2147483707" r:id="rId2"/>
    <p:sldLayoutId id="2147483710" r:id="rId3"/>
    <p:sldLayoutId id="2147483708" r:id="rId4"/>
    <p:sldLayoutId id="2147483709"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62386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3074" name="Picture 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6688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38113"/>
          </a:xfrm>
          <a:prstGeom prst="rect">
            <a:avLst/>
          </a:prstGeom>
          <a:noFill/>
        </p:spPr>
        <p:txBody>
          <a:bodyPr lIns="0" tIns="0" rIns="0" bIns="0">
            <a:spAutoFit/>
          </a:bodyP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r"/>
            <a:r>
              <a:rPr lang="en-US" altLang="sv-SE" sz="900">
                <a:solidFill>
                  <a:srgbClr val="BCBDC0"/>
                </a:solidFill>
                <a:latin typeface="Arial Narrow" pitchFamily="34" charset="0"/>
                <a:cs typeface="+mn-cs"/>
              </a:rPr>
              <a:t>TITLE  |  </a:t>
            </a:r>
            <a:fld id="{9A0F3AE5-6BDC-4E5C-A6B7-D85CE6F22C63}" type="slidenum">
              <a:rPr lang="en-US" altLang="sv-SE" sz="900">
                <a:solidFill>
                  <a:srgbClr val="BCBDC0"/>
                </a:solidFill>
                <a:latin typeface="Arial Narrow" pitchFamily="34" charset="0"/>
                <a:cs typeface="+mn-cs"/>
              </a:rPr>
              <a:pPr algn="r"/>
              <a:t>‹#›</a:t>
            </a:fld>
            <a:r>
              <a:rPr lang="en-US" altLang="sv-SE" sz="900">
                <a:solidFill>
                  <a:srgbClr val="BCBDC0"/>
                </a:solidFill>
                <a:latin typeface="Arial Narrow" pitchFamily="34" charset="0"/>
                <a:cs typeface="+mn-cs"/>
              </a:rPr>
              <a:t>  </a:t>
            </a:r>
            <a:endParaRPr lang="en-US" altLang="sv-SE" sz="900">
              <a:solidFill>
                <a:srgbClr val="958D85"/>
              </a:solidFill>
              <a:latin typeface="Arial Narrow" pitchFamily="34" charset="0"/>
              <a:cs typeface="+mn-cs"/>
            </a:endParaRPr>
          </a:p>
        </p:txBody>
      </p:sp>
      <p:pic>
        <p:nvPicPr>
          <p:cNvPr id="2051" name="Picture 5"/>
          <p:cNvPicPr>
            <a:picLocks noChangeAspect="1"/>
          </p:cNvPicPr>
          <p:nvPr/>
        </p:nvPicPr>
        <p:blipFill>
          <a:blip r:embed="rId19" cstate="email">
            <a:extLst>
              <a:ext uri="{28A0092B-C50C-407E-A947-70E740481C1C}">
                <a14:useLocalDpi xmlns:a14="http://schemas.microsoft.com/office/drawing/2010/main"/>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3200626"/>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38499"/>
          </a:xfrm>
          <a:prstGeom prst="rect">
            <a:avLst/>
          </a:prstGeom>
          <a:noFill/>
        </p:spPr>
        <p:txBody>
          <a:bodyPr wrap="square" lIns="0" tIns="0" rIns="0" bIns="0" rtlCol="0">
            <a:spAutoFit/>
          </a:bodyPr>
          <a:lstStyle/>
          <a:p>
            <a:pPr algn="r"/>
            <a:r>
              <a:rPr lang="en-US" sz="900" dirty="0" smtClean="0">
                <a:solidFill>
                  <a:srgbClr val="BCBDC0"/>
                </a:solidFill>
                <a:latin typeface="Arial Narrow"/>
                <a:cs typeface="Arial Narrow"/>
              </a:rPr>
              <a:t>TITLE  |  </a:t>
            </a:r>
            <a:fld id="{CF1A8821-C998-834A-B51E-54D54792926D}" type="slidenum">
              <a:rPr lang="en-US" sz="900" spc="300" smtClean="0">
                <a:solidFill>
                  <a:srgbClr val="BCBDC0"/>
                </a:solidFill>
                <a:latin typeface="Arial Narrow"/>
                <a:cs typeface="Arial Narrow"/>
              </a:rPr>
              <a:pPr algn="r"/>
              <a:t>‹#›</a:t>
            </a:fld>
            <a:r>
              <a:rPr lang="en-US" sz="900" spc="300" dirty="0" smtClean="0">
                <a:solidFill>
                  <a:srgbClr val="BCBDC0"/>
                </a:solidFill>
                <a:latin typeface="Arial Narrow"/>
                <a:cs typeface="Arial Narrow"/>
              </a:rPr>
              <a:t>  </a:t>
            </a:r>
            <a:endParaRPr lang="en-US" sz="900" dirty="0">
              <a:solidFill>
                <a:srgbClr val="958D85"/>
              </a:solidFill>
              <a:latin typeface="Arial Narrow"/>
              <a:cs typeface="Arial Narrow"/>
            </a:endParaRPr>
          </a:p>
        </p:txBody>
      </p:sp>
      <p:pic>
        <p:nvPicPr>
          <p:cNvPr id="6" name="Picture 5"/>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58557" y="6264610"/>
            <a:ext cx="1082949" cy="407124"/>
          </a:xfrm>
          <a:prstGeom prst="rect">
            <a:avLst/>
          </a:prstGeom>
        </p:spPr>
      </p:pic>
    </p:spTree>
    <p:extLst>
      <p:ext uri="{BB962C8B-B14F-4D97-AF65-F5344CB8AC3E}">
        <p14:creationId xmlns:p14="http://schemas.microsoft.com/office/powerpoint/2010/main" val="121729152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16.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4%20DETTA%20G&#214;R%20ROTARY%20F&#214;R%20UNGDOM.pptx"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pic>
        <p:nvPicPr>
          <p:cNvPr id="2" name="Picture 1" descr="wh-rev.eps"/>
          <p:cNvPicPr preferRelativeResize="0">
            <a:picLocks noChangeAspect="1"/>
          </p:cNvPicPr>
          <p:nvPr/>
        </p:nvPicPr>
        <p:blipFill>
          <a:blip r:embed="rId3">
            <a:alphaModFix/>
            <a:extLst>
              <a:ext uri="{28A0092B-C50C-407E-A947-70E740481C1C}">
                <a14:useLocalDpi xmlns:a14="http://schemas.microsoft.com/office/drawing/2010/main"/>
              </a:ext>
            </a:extLst>
          </a:blip>
          <a:stretch>
            <a:fillRect/>
          </a:stretch>
        </p:blipFill>
        <p:spPr>
          <a:xfrm>
            <a:off x="-6934200" y="463244"/>
            <a:ext cx="4876800" cy="4873752"/>
          </a:xfrm>
          <a:prstGeom prst="rect">
            <a:avLst/>
          </a:prstGeom>
        </p:spPr>
      </p:pic>
      <p:sp>
        <p:nvSpPr>
          <p:cNvPr id="14" name="Rectangle 10"/>
          <p:cNvSpPr txBox="1">
            <a:spLocks noChangeArrowheads="1"/>
          </p:cNvSpPr>
          <p:nvPr/>
        </p:nvSpPr>
        <p:spPr>
          <a:xfrm>
            <a:off x="533400" y="3581400"/>
            <a:ext cx="6858000" cy="2209800"/>
          </a:xfrm>
          <a:prstGeom prst="rect">
            <a:avLst/>
          </a:prstGeom>
          <a:noFill/>
          <a:effectLst/>
        </p:spPr>
        <p:txBody>
          <a:bodyPr lIns="0" tIns="0" rIns="0" bIns="0"/>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spcAft>
                <a:spcPts val="2400"/>
              </a:spcAft>
              <a:buFontTx/>
              <a:buNone/>
            </a:pPr>
            <a:r>
              <a:rPr lang="en-US" sz="4400" dirty="0" smtClean="0">
                <a:solidFill>
                  <a:schemeClr val="bg1"/>
                </a:solidFill>
                <a:latin typeface="Arial Narrow Bold"/>
                <a:ea typeface="ヒラギノ角ゴ Pro W3" charset="0"/>
                <a:cs typeface="Arial Narrow Bold"/>
              </a:rPr>
              <a:t>TITLE</a:t>
            </a:r>
          </a:p>
          <a:p>
            <a:pPr marL="0" indent="0">
              <a:spcBef>
                <a:spcPct val="0"/>
              </a:spcBef>
              <a:spcAft>
                <a:spcPts val="0"/>
              </a:spcAft>
              <a:buFontTx/>
              <a:buNone/>
            </a:pPr>
            <a:r>
              <a:rPr lang="en-US" sz="2000" b="1" dirty="0" smtClean="0">
                <a:solidFill>
                  <a:srgbClr val="005DAA"/>
                </a:solidFill>
                <a:latin typeface="Georgia"/>
                <a:ea typeface="ヒラギノ角ゴ Pro W3" charset="0"/>
                <a:cs typeface="Georgia"/>
              </a:rPr>
              <a:t>ARBOGA ROTARYKLUBB</a:t>
            </a:r>
            <a:endParaRPr lang="en-US" sz="2000" b="1" dirty="0" smtClean="0">
              <a:solidFill>
                <a:srgbClr val="005DAA"/>
              </a:solidFill>
              <a:latin typeface="Georgia"/>
              <a:ea typeface="ヒラギノ角ゴ Pro W3" charset="0"/>
              <a:cs typeface="Georgia"/>
            </a:endParaRPr>
          </a:p>
          <a:p>
            <a:pPr marL="0" indent="0">
              <a:spcBef>
                <a:spcPct val="0"/>
              </a:spcBef>
              <a:spcAft>
                <a:spcPts val="0"/>
              </a:spcAft>
              <a:buFontTx/>
              <a:buNone/>
            </a:pPr>
            <a:endParaRPr lang="en-US" sz="2000" dirty="0" smtClean="0">
              <a:solidFill>
                <a:srgbClr val="005DAA"/>
              </a:solidFill>
              <a:latin typeface="Georgia"/>
              <a:ea typeface="ヒラギノ角ゴ Pro W3" charset="0"/>
              <a:cs typeface="Georgia"/>
            </a:endParaRPr>
          </a:p>
        </p:txBody>
      </p:sp>
      <p:sp>
        <p:nvSpPr>
          <p:cNvPr id="4" name="Rubrik 3"/>
          <p:cNvSpPr>
            <a:spLocks noGrp="1"/>
          </p:cNvSpPr>
          <p:nvPr>
            <p:ph type="ctrTitle"/>
          </p:nvPr>
        </p:nvSpPr>
        <p:spPr>
          <a:xfrm>
            <a:off x="0" y="3429000"/>
            <a:ext cx="9144000" cy="990600"/>
          </a:xfrm>
        </p:spPr>
        <p:txBody>
          <a:bodyPr/>
          <a:lstStyle/>
          <a:p>
            <a:r>
              <a:rPr lang="sv-SE" dirty="0" smtClean="0"/>
              <a:t>VERKSAMHETSPLAN 2015 - 2016</a:t>
            </a:r>
            <a:endParaRPr lang="sv-SE" dirty="0"/>
          </a:p>
        </p:txBody>
      </p:sp>
    </p:spTree>
    <p:extLst>
      <p:ext uri="{BB962C8B-B14F-4D97-AF65-F5344CB8AC3E}">
        <p14:creationId xmlns:p14="http://schemas.microsoft.com/office/powerpoint/2010/main" val="31686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smtClean="0"/>
              <a:t>ROTARYS AFFÄRSIDÉ</a:t>
            </a:r>
            <a:endParaRPr lang="sv-SE" sz="2400" dirty="0"/>
          </a:p>
        </p:txBody>
      </p:sp>
      <p:sp>
        <p:nvSpPr>
          <p:cNvPr id="3" name="Platshållare för innehåll 2"/>
          <p:cNvSpPr>
            <a:spLocks noGrp="1"/>
          </p:cNvSpPr>
          <p:nvPr>
            <p:ph idx="1"/>
          </p:nvPr>
        </p:nvSpPr>
        <p:spPr/>
        <p:txBody>
          <a:bodyPr/>
          <a:lstStyle/>
          <a:p>
            <a:pPr marL="0" indent="0" algn="ctr">
              <a:spcBef>
                <a:spcPts val="1200"/>
              </a:spcBef>
              <a:buNone/>
            </a:pPr>
            <a:endParaRPr lang="sv-SE" sz="3200" dirty="0"/>
          </a:p>
        </p:txBody>
      </p:sp>
    </p:spTree>
    <p:extLst>
      <p:ext uri="{BB962C8B-B14F-4D97-AF65-F5344CB8AC3E}">
        <p14:creationId xmlns:p14="http://schemas.microsoft.com/office/powerpoint/2010/main" val="3498167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smtClean="0"/>
              <a:t>ROTARYS AFFÄRSIDÉ</a:t>
            </a:r>
            <a:endParaRPr lang="sv-SE" sz="2400" dirty="0"/>
          </a:p>
        </p:txBody>
      </p:sp>
      <p:sp>
        <p:nvSpPr>
          <p:cNvPr id="3" name="Platshållare för innehåll 2"/>
          <p:cNvSpPr>
            <a:spLocks noGrp="1"/>
          </p:cNvSpPr>
          <p:nvPr>
            <p:ph idx="1"/>
          </p:nvPr>
        </p:nvSpPr>
        <p:spPr/>
        <p:txBody>
          <a:bodyPr/>
          <a:lstStyle/>
          <a:p>
            <a:pPr marL="0" indent="0" algn="ctr">
              <a:spcBef>
                <a:spcPts val="1200"/>
              </a:spcBef>
              <a:buNone/>
            </a:pPr>
            <a:endParaRPr lang="sv-SE" sz="3200" dirty="0"/>
          </a:p>
        </p:txBody>
      </p:sp>
    </p:spTree>
    <p:extLst>
      <p:ext uri="{BB962C8B-B14F-4D97-AF65-F5344CB8AC3E}">
        <p14:creationId xmlns:p14="http://schemas.microsoft.com/office/powerpoint/2010/main" val="11370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smtClean="0"/>
              <a:t>ROTARYS AFFÄRSIDÉ</a:t>
            </a:r>
            <a:endParaRPr lang="sv-SE" sz="2400" dirty="0"/>
          </a:p>
        </p:txBody>
      </p:sp>
      <p:sp>
        <p:nvSpPr>
          <p:cNvPr id="3" name="Platshållare för innehåll 2"/>
          <p:cNvSpPr>
            <a:spLocks noGrp="1"/>
          </p:cNvSpPr>
          <p:nvPr>
            <p:ph idx="1"/>
          </p:nvPr>
        </p:nvSpPr>
        <p:spPr/>
        <p:txBody>
          <a:bodyPr/>
          <a:lstStyle/>
          <a:p>
            <a:pPr marL="0" indent="0" algn="ctr">
              <a:spcBef>
                <a:spcPts val="1200"/>
              </a:spcBef>
              <a:buNone/>
            </a:pPr>
            <a:endParaRPr lang="sv-SE" sz="3200" dirty="0"/>
          </a:p>
        </p:txBody>
      </p:sp>
    </p:spTree>
    <p:extLst>
      <p:ext uri="{BB962C8B-B14F-4D97-AF65-F5344CB8AC3E}">
        <p14:creationId xmlns:p14="http://schemas.microsoft.com/office/powerpoint/2010/main" val="2767650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990600"/>
          </a:xfrm>
          <a:prstGeom prst="rect">
            <a:avLst/>
          </a:prstGeom>
          <a:solidFill>
            <a:srgbClr val="00246C"/>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prstClr val="white"/>
              </a:solidFill>
              <a:latin typeface="Calibri"/>
              <a:ea typeface="ヒラギノ角ゴ Pro W3" pitchFamily="-84" charset="-128"/>
              <a:cs typeface="+mn-cs"/>
            </a:endParaRPr>
          </a:p>
        </p:txBody>
      </p:sp>
      <p:sp>
        <p:nvSpPr>
          <p:cNvPr id="8194" name="Rectangle 10"/>
          <p:cNvSpPr txBox="1">
            <a:spLocks noChangeArrowheads="1"/>
          </p:cNvSpPr>
          <p:nvPr/>
        </p:nvSpPr>
        <p:spPr bwMode="auto">
          <a:xfrm>
            <a:off x="457200" y="3581400"/>
            <a:ext cx="6858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itchFamily="34" charset="0"/>
                <a:ea typeface="ヒラギノ角ゴ Pro W3" pitchFamily="-84" charset="-128"/>
              </a:defRPr>
            </a:lvl1pPr>
            <a:lvl2pPr marL="742950" indent="-285750" defTabSz="457200" eaLnBrk="0" hangingPunct="0">
              <a:defRPr sz="2400">
                <a:solidFill>
                  <a:schemeClr val="tx1"/>
                </a:solidFill>
                <a:latin typeface="Arial" pitchFamily="34" charset="0"/>
                <a:ea typeface="ヒラギノ角ゴ Pro W3" pitchFamily="-84" charset="-128"/>
              </a:defRPr>
            </a:lvl2pPr>
            <a:lvl3pPr marL="1143000" indent="-228600" defTabSz="457200" eaLnBrk="0" hangingPunct="0">
              <a:defRPr sz="2400">
                <a:solidFill>
                  <a:schemeClr val="tx1"/>
                </a:solidFill>
                <a:latin typeface="Arial" pitchFamily="34" charset="0"/>
                <a:ea typeface="ヒラギノ角ゴ Pro W3" pitchFamily="-84" charset="-128"/>
              </a:defRPr>
            </a:lvl3pPr>
            <a:lvl4pPr marL="1600200" indent="-228600" defTabSz="457200" eaLnBrk="0" hangingPunct="0">
              <a:defRPr sz="2400">
                <a:solidFill>
                  <a:schemeClr val="tx1"/>
                </a:solidFill>
                <a:latin typeface="Arial" pitchFamily="34" charset="0"/>
                <a:ea typeface="ヒラギノ角ゴ Pro W3" pitchFamily="-84" charset="-128"/>
              </a:defRPr>
            </a:lvl4pPr>
            <a:lvl5pPr marL="2057400" indent="-228600" defTabSz="457200" eaLnBrk="0" hangingPunct="0">
              <a:defRPr sz="2400">
                <a:solidFill>
                  <a:schemeClr val="tx1"/>
                </a:solidFill>
                <a:latin typeface="Arial"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eaLnBrk="1" hangingPunct="1">
              <a:spcAft>
                <a:spcPts val="2400"/>
              </a:spcAft>
            </a:pPr>
            <a:r>
              <a:rPr lang="en-US" altLang="sv-SE" sz="4400">
                <a:solidFill>
                  <a:prstClr val="white"/>
                </a:solidFill>
                <a:latin typeface="Arial Narrow Bold" pitchFamily="-84" charset="0"/>
                <a:cs typeface="+mn-cs"/>
              </a:rPr>
              <a:t>TITLE</a:t>
            </a:r>
          </a:p>
        </p:txBody>
      </p:sp>
      <p:sp>
        <p:nvSpPr>
          <p:cNvPr id="2" name="Title 1"/>
          <p:cNvSpPr>
            <a:spLocks noGrp="1"/>
          </p:cNvSpPr>
          <p:nvPr>
            <p:ph type="ctrTitle"/>
          </p:nvPr>
        </p:nvSpPr>
        <p:spPr bwMode="auto">
          <a:effectLst>
            <a:outerShdw blurRad="57150" dist="508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fontAlgn="auto" hangingPunct="1">
              <a:spcAft>
                <a:spcPts val="0"/>
              </a:spcAft>
              <a:defRPr/>
            </a:pPr>
            <a:r>
              <a:rPr lang="en-US" dirty="0" smtClean="0">
                <a:ea typeface="+mj-ea"/>
              </a:rPr>
              <a:t>VARUMÄRKET ROTARY</a:t>
            </a:r>
            <a:endParaRPr lang="en-US" dirty="0">
              <a:ea typeface="+mj-ea"/>
            </a:endParaRPr>
          </a:p>
        </p:txBody>
      </p:sp>
      <p:sp>
        <p:nvSpPr>
          <p:cNvPr id="8196" name="Subtitle 3"/>
          <p:cNvSpPr>
            <a:spLocks noGrp="1"/>
          </p:cNvSpPr>
          <p:nvPr>
            <p:ph type="subTitle" idx="1"/>
          </p:nvPr>
        </p:nvSpPr>
        <p:spPr bwMode="auto">
          <a:xfrm>
            <a:off x="457200" y="4572000"/>
            <a:ext cx="6400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endParaRPr lang="en-US" altLang="sv-SE" dirty="0" smtClean="0">
              <a:latin typeface="Georgia" pitchFamily="18" charset="0"/>
              <a:ea typeface="ヒラギノ角ゴ Pro W3" pitchFamily="-84" charset="-128"/>
            </a:endParaRPr>
          </a:p>
        </p:txBody>
      </p:sp>
    </p:spTree>
    <p:extLst>
      <p:ext uri="{BB962C8B-B14F-4D97-AF65-F5344CB8AC3E}">
        <p14:creationId xmlns:p14="http://schemas.microsoft.com/office/powerpoint/2010/main" val="4941791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MÅLSÄTTNING FÖR EN KLUBBPRESIDENT </a:t>
            </a:r>
            <a:r>
              <a:rPr lang="sv-SE" dirty="0" smtClean="0"/>
              <a:t>(förslag)</a:t>
            </a:r>
            <a:endParaRPr lang="sv-SE" dirty="0"/>
          </a:p>
        </p:txBody>
      </p:sp>
      <p:sp>
        <p:nvSpPr>
          <p:cNvPr id="3" name="Platshållare för innehåll 2"/>
          <p:cNvSpPr>
            <a:spLocks noGrp="1"/>
          </p:cNvSpPr>
          <p:nvPr>
            <p:ph idx="1"/>
          </p:nvPr>
        </p:nvSpPr>
        <p:spPr/>
        <p:txBody>
          <a:bodyPr/>
          <a:lstStyle/>
          <a:p>
            <a:pPr lvl="0"/>
            <a:r>
              <a:rPr lang="sv-SE" dirty="0">
                <a:solidFill>
                  <a:srgbClr val="000000"/>
                </a:solidFill>
              </a:rPr>
              <a:t>att göra klubbens verksamhet mer känd i samhället och därigenom öka intresset för medlemskap</a:t>
            </a:r>
          </a:p>
          <a:p>
            <a:pPr lvl="0"/>
            <a:r>
              <a:rPr lang="sv-SE" dirty="0">
                <a:solidFill>
                  <a:srgbClr val="000000"/>
                </a:solidFill>
              </a:rPr>
              <a:t>att få alla i klubben att delta i klubbens aktiviteter </a:t>
            </a:r>
          </a:p>
          <a:p>
            <a:pPr lvl="0"/>
            <a:r>
              <a:rPr lang="sv-SE" dirty="0">
                <a:solidFill>
                  <a:srgbClr val="000000"/>
                </a:solidFill>
              </a:rPr>
              <a:t>att alla medlemmar deltar i klubbens insamlande verksamhet</a:t>
            </a:r>
          </a:p>
          <a:p>
            <a:pPr lvl="0"/>
            <a:r>
              <a:rPr lang="sv-SE" dirty="0">
                <a:solidFill>
                  <a:srgbClr val="000000"/>
                </a:solidFill>
              </a:rPr>
              <a:t>att ha intressanta föredragshållare vilket bör ge ett högt närvarotal och nya medlemmar</a:t>
            </a:r>
          </a:p>
          <a:p>
            <a:endParaRPr lang="sv-SE" dirty="0">
              <a:solidFill>
                <a:srgbClr val="000000"/>
              </a:solidFill>
            </a:endParaRPr>
          </a:p>
        </p:txBody>
      </p:sp>
    </p:spTree>
    <p:extLst>
      <p:ext uri="{BB962C8B-B14F-4D97-AF65-F5344CB8AC3E}">
        <p14:creationId xmlns:p14="http://schemas.microsoft.com/office/powerpoint/2010/main" val="3259504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ubrik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sv-SE" altLang="sv-SE" sz="2400" smtClean="0">
                <a:latin typeface="Arial Narrow" pitchFamily="34" charset="0"/>
                <a:ea typeface="Arial Narrow" pitchFamily="34" charset="0"/>
                <a:cs typeface="Arial Narrow" pitchFamily="34" charset="0"/>
              </a:rPr>
              <a:t>STÄRKA ROTARY</a:t>
            </a:r>
          </a:p>
        </p:txBody>
      </p:sp>
      <p:sp>
        <p:nvSpPr>
          <p:cNvPr id="4" name="Platshållare för innehåll 3"/>
          <p:cNvSpPr>
            <a:spLocks noGrp="1"/>
          </p:cNvSpPr>
          <p:nvPr>
            <p:ph idx="1"/>
          </p:nvPr>
        </p:nvSpPr>
        <p:spPr>
          <a:xfrm>
            <a:off x="179512" y="1219200"/>
            <a:ext cx="5122912" cy="4525963"/>
          </a:xfrm>
        </p:spPr>
        <p:txBody>
          <a:bodyPr/>
          <a:lstStyle/>
          <a:p>
            <a:pPr eaLnBrk="1" hangingPunct="1"/>
            <a:r>
              <a:rPr lang="en-US" altLang="sv-SE" sz="2800" dirty="0" err="1">
                <a:latin typeface="Georgia" pitchFamily="18" charset="0"/>
                <a:ea typeface="Georgia" pitchFamily="18" charset="0"/>
                <a:cs typeface="Georgia" pitchFamily="18" charset="0"/>
              </a:rPr>
              <a:t>Rotarianer</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är</a:t>
            </a:r>
            <a:r>
              <a:rPr lang="en-US" altLang="sv-SE" sz="2800" dirty="0">
                <a:latin typeface="Georgia" pitchFamily="18" charset="0"/>
                <a:ea typeface="Georgia" pitchFamily="18" charset="0"/>
                <a:cs typeface="Georgia" pitchFamily="18" charset="0"/>
              </a:rPr>
              <a:t> </a:t>
            </a:r>
            <a:r>
              <a:rPr lang="en-US" altLang="sv-SE" sz="2800" b="1" dirty="0" err="1">
                <a:latin typeface="Georgia" pitchFamily="18" charset="0"/>
                <a:ea typeface="Georgia" pitchFamily="18" charset="0"/>
                <a:cs typeface="Georgia" pitchFamily="18" charset="0"/>
              </a:rPr>
              <a:t>engagerade</a:t>
            </a:r>
            <a:r>
              <a:rPr lang="en-US" altLang="sv-SE" sz="2800" b="1" dirty="0">
                <a:latin typeface="Georgia" pitchFamily="18" charset="0"/>
                <a:ea typeface="Georgia" pitchFamily="18" charset="0"/>
                <a:cs typeface="Georgia" pitchFamily="18" charset="0"/>
              </a:rPr>
              <a:t> </a:t>
            </a:r>
            <a:r>
              <a:rPr lang="en-US" altLang="sv-SE" sz="2800" b="1" dirty="0" err="1">
                <a:latin typeface="Georgia" pitchFamily="18" charset="0"/>
                <a:ea typeface="Georgia" pitchFamily="18" charset="0"/>
                <a:cs typeface="Georgia" pitchFamily="18" charset="0"/>
              </a:rPr>
              <a:t>och</a:t>
            </a:r>
            <a:r>
              <a:rPr lang="en-US" altLang="sv-SE" sz="2800" b="1" dirty="0">
                <a:latin typeface="Georgia" pitchFamily="18" charset="0"/>
                <a:ea typeface="Georgia" pitchFamily="18" charset="0"/>
                <a:cs typeface="Georgia" pitchFamily="18" charset="0"/>
              </a:rPr>
              <a:t> </a:t>
            </a:r>
            <a:r>
              <a:rPr lang="en-US" altLang="sv-SE" sz="2800" b="1" dirty="0" err="1">
                <a:latin typeface="Georgia" pitchFamily="18" charset="0"/>
                <a:ea typeface="Georgia" pitchFamily="18" charset="0"/>
                <a:cs typeface="Georgia" pitchFamily="18" charset="0"/>
              </a:rPr>
              <a:t>handlingskraftiga</a:t>
            </a:r>
            <a:r>
              <a:rPr lang="en-US" altLang="sv-SE" sz="2800" b="1"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människor</a:t>
            </a:r>
            <a:r>
              <a:rPr lang="en-US" altLang="sv-SE" sz="2800" b="1" dirty="0">
                <a:latin typeface="Georgia" pitchFamily="18" charset="0"/>
                <a:ea typeface="Georgia" pitchFamily="18" charset="0"/>
                <a:cs typeface="Georgia" pitchFamily="18" charset="0"/>
              </a:rPr>
              <a:t/>
            </a:r>
            <a:br>
              <a:rPr lang="en-US" altLang="sv-SE" sz="2800" b="1" dirty="0">
                <a:latin typeface="Georgia" pitchFamily="18" charset="0"/>
                <a:ea typeface="Georgia" pitchFamily="18" charset="0"/>
                <a:cs typeface="Georgia" pitchFamily="18" charset="0"/>
              </a:rPr>
            </a:br>
            <a:endParaRPr lang="en-US" altLang="sv-SE" sz="2800" b="1" dirty="0">
              <a:latin typeface="Georgia" pitchFamily="18" charset="0"/>
              <a:ea typeface="Georgia" pitchFamily="18" charset="0"/>
              <a:cs typeface="Georgia" pitchFamily="18" charset="0"/>
            </a:endParaRPr>
          </a:p>
          <a:p>
            <a:pPr eaLnBrk="1" hangingPunct="1">
              <a:spcAft>
                <a:spcPts val="1200"/>
              </a:spcAft>
            </a:pPr>
            <a:r>
              <a:rPr lang="en-US" altLang="sv-SE" sz="2800" b="1" dirty="0" err="1">
                <a:latin typeface="Georgia" pitchFamily="18" charset="0"/>
                <a:ea typeface="Georgia" pitchFamily="18" charset="0"/>
                <a:cs typeface="Georgia" pitchFamily="18" charset="0"/>
              </a:rPr>
              <a:t>Det</a:t>
            </a:r>
            <a:r>
              <a:rPr lang="en-US" altLang="sv-SE" sz="2800" b="1" dirty="0">
                <a:latin typeface="Georgia" pitchFamily="18" charset="0"/>
                <a:ea typeface="Georgia" pitchFamily="18" charset="0"/>
                <a:cs typeface="Georgia" pitchFamily="18" charset="0"/>
              </a:rPr>
              <a:t> </a:t>
            </a:r>
            <a:r>
              <a:rPr lang="en-US" altLang="sv-SE" sz="2800" b="1" dirty="0" err="1">
                <a:latin typeface="Georgia" pitchFamily="18" charset="0"/>
                <a:ea typeface="Georgia" pitchFamily="18" charset="0"/>
                <a:cs typeface="Georgia" pitchFamily="18" charset="0"/>
              </a:rPr>
              <a:t>personliga</a:t>
            </a:r>
            <a:r>
              <a:rPr lang="en-US" altLang="sv-SE" sz="2800" b="1" dirty="0">
                <a:latin typeface="Georgia" pitchFamily="18" charset="0"/>
                <a:ea typeface="Georgia" pitchFamily="18" charset="0"/>
                <a:cs typeface="Georgia" pitchFamily="18" charset="0"/>
              </a:rPr>
              <a:t> </a:t>
            </a:r>
            <a:r>
              <a:rPr lang="en-US" altLang="sv-SE" sz="2800" b="1" dirty="0" err="1">
                <a:latin typeface="Georgia" pitchFamily="18" charset="0"/>
                <a:ea typeface="Georgia" pitchFamily="18" charset="0"/>
                <a:cs typeface="Georgia" pitchFamily="18" charset="0"/>
              </a:rPr>
              <a:t>mötet</a:t>
            </a:r>
            <a:r>
              <a:rPr lang="en-US" altLang="sv-SE" sz="2800" b="1"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kommer</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alltid</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att</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vara</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en</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drivkraft</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i</a:t>
            </a:r>
            <a:r>
              <a:rPr lang="en-US" altLang="sv-SE" sz="2800" dirty="0">
                <a:latin typeface="Georgia" pitchFamily="18" charset="0"/>
                <a:ea typeface="Georgia" pitchFamily="18" charset="0"/>
                <a:cs typeface="Georgia" pitchFamily="18" charset="0"/>
              </a:rPr>
              <a:t> Rotary</a:t>
            </a:r>
          </a:p>
          <a:p>
            <a:pPr eaLnBrk="1" hangingPunct="1"/>
            <a:r>
              <a:rPr lang="en-US" altLang="sv-SE" sz="2800" dirty="0">
                <a:latin typeface="Georgia" pitchFamily="18" charset="0"/>
                <a:ea typeface="Georgia" pitchFamily="18" charset="0"/>
                <a:cs typeface="Georgia" pitchFamily="18" charset="0"/>
              </a:rPr>
              <a:t>Rotary </a:t>
            </a:r>
            <a:r>
              <a:rPr lang="en-US" altLang="sv-SE" sz="2800" b="1" dirty="0" err="1">
                <a:latin typeface="Georgia" pitchFamily="18" charset="0"/>
                <a:ea typeface="Georgia" pitchFamily="18" charset="0"/>
                <a:cs typeface="Georgia" pitchFamily="18" charset="0"/>
              </a:rPr>
              <a:t>påverkar</a:t>
            </a:r>
            <a:r>
              <a:rPr lang="en-US" altLang="sv-SE" sz="2800" dirty="0">
                <a:latin typeface="Georgia" pitchFamily="18" charset="0"/>
                <a:ea typeface="Georgia" pitchFamily="18" charset="0"/>
                <a:cs typeface="Georgia" pitchFamily="18" charset="0"/>
              </a:rPr>
              <a:t> </a:t>
            </a:r>
            <a:r>
              <a:rPr lang="en-US" altLang="sv-SE" sz="2800" b="1" dirty="0" err="1">
                <a:latin typeface="Georgia" pitchFamily="18" charset="0"/>
                <a:ea typeface="Georgia" pitchFamily="18" charset="0"/>
                <a:cs typeface="Georgia" pitchFamily="18" charset="0"/>
              </a:rPr>
              <a:t>samhället</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på</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ett</a:t>
            </a:r>
            <a:r>
              <a:rPr lang="en-US" altLang="sv-SE" sz="2800" dirty="0">
                <a:latin typeface="Georgia" pitchFamily="18" charset="0"/>
                <a:ea typeface="Georgia" pitchFamily="18" charset="0"/>
                <a:cs typeface="Georgia" pitchFamily="18" charset="0"/>
              </a:rPr>
              <a:t> </a:t>
            </a:r>
            <a:r>
              <a:rPr lang="en-US" altLang="sv-SE" sz="2800" dirty="0" err="1">
                <a:latin typeface="Georgia" pitchFamily="18" charset="0"/>
                <a:ea typeface="Georgia" pitchFamily="18" charset="0"/>
                <a:cs typeface="Georgia" pitchFamily="18" charset="0"/>
              </a:rPr>
              <a:t>globalt</a:t>
            </a:r>
            <a:r>
              <a:rPr lang="en-US" altLang="sv-SE" sz="2800" dirty="0">
                <a:latin typeface="Georgia" pitchFamily="18" charset="0"/>
                <a:ea typeface="Georgia" pitchFamily="18" charset="0"/>
                <a:cs typeface="Georgia" pitchFamily="18" charset="0"/>
              </a:rPr>
              <a:t> plan</a:t>
            </a:r>
          </a:p>
          <a:p>
            <a:pPr eaLnBrk="1" fontAlgn="auto" hangingPunct="1">
              <a:spcAft>
                <a:spcPts val="0"/>
              </a:spcAft>
              <a:buFont typeface="Arial"/>
              <a:buChar char="•"/>
              <a:defRPr/>
            </a:pPr>
            <a:endParaRPr lang="sv-SE" sz="2800" dirty="0"/>
          </a:p>
        </p:txBody>
      </p:sp>
      <p:pic>
        <p:nvPicPr>
          <p:cNvPr id="5" name="Picture 3"/>
          <p:cNvPicPr>
            <a:picLocks noChangeAspect="1"/>
          </p:cNvPicPr>
          <p:nvPr/>
        </p:nvPicPr>
        <p:blipFill rotWithShape="1">
          <a:blip r:embed="rId3"/>
          <a:srcRect/>
          <a:stretch/>
        </p:blipFill>
        <p:spPr>
          <a:xfrm>
            <a:off x="5029200" y="990600"/>
            <a:ext cx="4114800" cy="4995863"/>
          </a:xfrm>
          <a:prstGeom prst="rect">
            <a:avLst/>
          </a:prstGeom>
          <a:effectLst>
            <a:outerShdw blurRad="88900" dist="60960" dir="2700000" algn="tl" rotWithShape="0">
              <a:srgbClr val="000000">
                <a:alpha val="25000"/>
              </a:srgbClr>
            </a:outerShdw>
          </a:effectLst>
        </p:spPr>
      </p:pic>
    </p:spTree>
    <p:extLst>
      <p:ext uri="{BB962C8B-B14F-4D97-AF65-F5344CB8AC3E}">
        <p14:creationId xmlns:p14="http://schemas.microsoft.com/office/powerpoint/2010/main" val="1178225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457200"/>
            <a:ext cx="9296400" cy="533400"/>
          </a:xfrm>
          <a:prstGeom prst="rect">
            <a:avLst/>
          </a:prstGeom>
          <a:solidFill>
            <a:srgbClr val="00246C"/>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1638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sv-SE" sz="2800" smtClean="0">
                <a:latin typeface="Arial Narrow" pitchFamily="34" charset="0"/>
                <a:ea typeface="Arial Narrow" pitchFamily="34" charset="0"/>
                <a:cs typeface="Arial Narrow" pitchFamily="34" charset="0"/>
              </a:rPr>
              <a:t>AFFÄRSIDÉ</a:t>
            </a:r>
          </a:p>
        </p:txBody>
      </p:sp>
      <p:sp>
        <p:nvSpPr>
          <p:cNvPr id="2" name="textruta 1"/>
          <p:cNvSpPr txBox="1"/>
          <p:nvPr/>
        </p:nvSpPr>
        <p:spPr>
          <a:xfrm>
            <a:off x="486532" y="1556792"/>
            <a:ext cx="8042715" cy="4431983"/>
          </a:xfrm>
          <a:prstGeom prst="rect">
            <a:avLst/>
          </a:prstGeom>
          <a:noFill/>
        </p:spPr>
        <p:txBody>
          <a:bodyPr wrap="none" rtlCol="0">
            <a:spAutoFit/>
          </a:bodyPr>
          <a:lstStyle/>
          <a:p>
            <a:pPr algn="ctr" eaLnBrk="1" hangingPunct="1">
              <a:spcBef>
                <a:spcPts val="1200"/>
              </a:spcBef>
              <a:buFont typeface="Arial" pitchFamily="34" charset="0"/>
              <a:buNone/>
            </a:pP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Rotary </a:t>
            </a:r>
          </a:p>
          <a:p>
            <a:pPr algn="ctr" eaLnBrk="1" hangingPunct="1">
              <a:spcBef>
                <a:spcPts val="1200"/>
              </a:spcBef>
              <a:buFont typeface="Arial" pitchFamily="34" charset="0"/>
              <a:buNone/>
            </a:pPr>
            <a:r>
              <a:rPr lang="en-US" altLang="sv-SE" sz="3200" b="1" dirty="0" err="1">
                <a:solidFill>
                  <a:prstClr val="white"/>
                </a:solidFill>
                <a:latin typeface="Georgia" panose="02040502050405020303" pitchFamily="18" charset="0"/>
                <a:ea typeface="Georgia" panose="02040502050405020303" pitchFamily="18" charset="0"/>
                <a:cs typeface="Georgia" panose="02040502050405020303" pitchFamily="18" charset="0"/>
              </a:rPr>
              <a:t>sammanför</a:t>
            </a:r>
            <a:r>
              <a:rPr lang="en-US" altLang="sv-SE" sz="3200" b="1"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b="1" dirty="0" err="1">
                <a:solidFill>
                  <a:prstClr val="white"/>
                </a:solidFill>
                <a:latin typeface="Georgia" panose="02040502050405020303" pitchFamily="18" charset="0"/>
                <a:ea typeface="Georgia" panose="02040502050405020303" pitchFamily="18" charset="0"/>
                <a:cs typeface="Georgia" panose="02040502050405020303" pitchFamily="18" charset="0"/>
              </a:rPr>
              <a:t>engagerade</a:t>
            </a:r>
            <a:r>
              <a:rPr lang="en-US" altLang="sv-SE" sz="3200" b="1"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b="1" dirty="0" err="1">
                <a:solidFill>
                  <a:prstClr val="white"/>
                </a:solidFill>
                <a:latin typeface="Georgia" panose="02040502050405020303" pitchFamily="18" charset="0"/>
                <a:ea typeface="Georgia" panose="02040502050405020303" pitchFamily="18" charset="0"/>
                <a:cs typeface="Georgia" panose="02040502050405020303" pitchFamily="18" charset="0"/>
              </a:rPr>
              <a:t>människor</a:t>
            </a:r>
            <a:r>
              <a:rPr lang="en-US" altLang="sv-SE" sz="3200" b="1" dirty="0">
                <a:solidFill>
                  <a:prstClr val="white"/>
                </a:solidFill>
                <a:latin typeface="Georgia" panose="02040502050405020303" pitchFamily="18" charset="0"/>
                <a:ea typeface="Georgia" panose="02040502050405020303" pitchFamily="18" charset="0"/>
                <a:cs typeface="Georgia" panose="02040502050405020303" pitchFamily="18" charset="0"/>
              </a:rPr>
              <a:t> </a:t>
            </a:r>
          </a:p>
          <a:p>
            <a:pPr algn="ctr" eaLnBrk="1" hangingPunct="1">
              <a:spcBef>
                <a:spcPts val="1200"/>
              </a:spcBef>
              <a:buFont typeface="Arial" pitchFamily="34" charset="0"/>
              <a:buNone/>
            </a:pP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från</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olika</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kontinenter</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kulturer</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och</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yrken</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endParaRPr lang="en-US" altLang="sv-SE" sz="3200" dirty="0" smtClean="0">
              <a:solidFill>
                <a:prstClr val="white"/>
              </a:solidFill>
              <a:latin typeface="Georgia" panose="02040502050405020303" pitchFamily="18" charset="0"/>
              <a:ea typeface="Georgia" panose="02040502050405020303" pitchFamily="18" charset="0"/>
              <a:cs typeface="Georgia" panose="02040502050405020303" pitchFamily="18" charset="0"/>
            </a:endParaRPr>
          </a:p>
          <a:p>
            <a:pPr algn="ctr" eaLnBrk="1" hangingPunct="1">
              <a:spcBef>
                <a:spcPts val="1200"/>
              </a:spcBef>
              <a:buFont typeface="Arial" pitchFamily="34" charset="0"/>
              <a:buNone/>
            </a:pPr>
            <a:r>
              <a:rPr lang="en-US" altLang="sv-SE" sz="3200" dirty="0" err="1" smtClean="0">
                <a:solidFill>
                  <a:prstClr val="white"/>
                </a:solidFill>
                <a:latin typeface="Georgia" panose="02040502050405020303" pitchFamily="18" charset="0"/>
                <a:ea typeface="Georgia" panose="02040502050405020303" pitchFamily="18" charset="0"/>
                <a:cs typeface="Georgia" panose="02040502050405020303" pitchFamily="18" charset="0"/>
              </a:rPr>
              <a:t>så</a:t>
            </a:r>
            <a:r>
              <a:rPr lang="en-US" altLang="sv-SE" sz="3200" dirty="0" smtClean="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att</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de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kan</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p>
          <a:p>
            <a:pPr algn="ctr" eaLnBrk="1" hangingPunct="1">
              <a:spcBef>
                <a:spcPts val="1200"/>
              </a:spcBef>
              <a:buFont typeface="Arial" pitchFamily="34" charset="0"/>
              <a:buNone/>
            </a:pPr>
            <a:r>
              <a:rPr lang="en-US" altLang="sv-SE" sz="3200" b="1" dirty="0" err="1">
                <a:solidFill>
                  <a:prstClr val="white"/>
                </a:solidFill>
                <a:latin typeface="Georgia" panose="02040502050405020303" pitchFamily="18" charset="0"/>
                <a:ea typeface="Georgia" panose="02040502050405020303" pitchFamily="18" charset="0"/>
                <a:cs typeface="Georgia" panose="02040502050405020303" pitchFamily="18" charset="0"/>
              </a:rPr>
              <a:t>utbyta</a:t>
            </a:r>
            <a:r>
              <a:rPr lang="en-US" altLang="sv-SE" sz="3200" b="1"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b="1" dirty="0" err="1">
                <a:solidFill>
                  <a:prstClr val="white"/>
                </a:solidFill>
                <a:latin typeface="Georgia" panose="02040502050405020303" pitchFamily="18" charset="0"/>
                <a:ea typeface="Georgia" panose="02040502050405020303" pitchFamily="18" charset="0"/>
                <a:cs typeface="Georgia" panose="02040502050405020303" pitchFamily="18" charset="0"/>
              </a:rPr>
              <a:t>idéer</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och</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b="1" dirty="0" err="1">
                <a:solidFill>
                  <a:prstClr val="white"/>
                </a:solidFill>
                <a:latin typeface="Georgia" panose="02040502050405020303" pitchFamily="18" charset="0"/>
                <a:ea typeface="Georgia" panose="02040502050405020303" pitchFamily="18" charset="0"/>
                <a:cs typeface="Georgia" panose="02040502050405020303" pitchFamily="18" charset="0"/>
              </a:rPr>
              <a:t>vidta</a:t>
            </a:r>
            <a:r>
              <a:rPr lang="en-US" altLang="sv-SE" sz="3200" b="1"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b="1" dirty="0" err="1">
                <a:solidFill>
                  <a:prstClr val="white"/>
                </a:solidFill>
                <a:latin typeface="Georgia" panose="02040502050405020303" pitchFamily="18" charset="0"/>
                <a:ea typeface="Georgia" panose="02040502050405020303" pitchFamily="18" charset="0"/>
                <a:cs typeface="Georgia" panose="02040502050405020303" pitchFamily="18" charset="0"/>
              </a:rPr>
              <a:t>åtgärder</a:t>
            </a:r>
            <a:endParaRPr lang="en-US" altLang="sv-SE" sz="3200" b="1" dirty="0">
              <a:solidFill>
                <a:prstClr val="white"/>
              </a:solidFill>
              <a:latin typeface="Georgia" panose="02040502050405020303" pitchFamily="18" charset="0"/>
              <a:ea typeface="Georgia" panose="02040502050405020303" pitchFamily="18" charset="0"/>
              <a:cs typeface="Georgia" panose="02040502050405020303" pitchFamily="18" charset="0"/>
            </a:endParaRPr>
          </a:p>
          <a:p>
            <a:pPr algn="ctr" eaLnBrk="1" hangingPunct="1">
              <a:spcBef>
                <a:spcPts val="1200"/>
              </a:spcBef>
              <a:buFont typeface="Arial" pitchFamily="34" charset="0"/>
              <a:buNone/>
            </a:pP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i</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samhället</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i</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hela</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 </a:t>
            </a:r>
            <a:r>
              <a:rPr lang="en-US" altLang="sv-SE" sz="3200" dirty="0" err="1">
                <a:solidFill>
                  <a:prstClr val="white"/>
                </a:solidFill>
                <a:latin typeface="Georgia" panose="02040502050405020303" pitchFamily="18" charset="0"/>
                <a:ea typeface="Georgia" panose="02040502050405020303" pitchFamily="18" charset="0"/>
                <a:cs typeface="Georgia" panose="02040502050405020303" pitchFamily="18" charset="0"/>
              </a:rPr>
              <a:t>världen</a:t>
            </a:r>
            <a:r>
              <a:rPr lang="en-US" altLang="sv-SE" sz="3200" dirty="0">
                <a:solidFill>
                  <a:prstClr val="white"/>
                </a:solidFill>
                <a:latin typeface="Georgia" panose="02040502050405020303" pitchFamily="18" charset="0"/>
                <a:ea typeface="Georgia" panose="02040502050405020303" pitchFamily="18" charset="0"/>
                <a:cs typeface="Georgia" panose="02040502050405020303" pitchFamily="18" charset="0"/>
              </a:rPr>
              <a:t>.</a:t>
            </a:r>
          </a:p>
          <a:p>
            <a:pPr eaLnBrk="1" hangingPunct="1"/>
            <a:endParaRPr lang="sv-SE" sz="4000" dirty="0">
              <a:solidFill>
                <a:srgbClr val="958D85"/>
              </a:solidFill>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1337066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sv-SE" sz="2800" smtClean="0">
                <a:latin typeface="Arial Narrow" pitchFamily="34" charset="0"/>
                <a:ea typeface="Arial Narrow" pitchFamily="34" charset="0"/>
                <a:cs typeface="Arial Narrow" pitchFamily="34" charset="0"/>
              </a:rPr>
              <a:t>ROTARYS VÄRDEN </a:t>
            </a:r>
          </a:p>
        </p:txBody>
      </p:sp>
      <p:sp>
        <p:nvSpPr>
          <p:cNvPr id="4" name="Content Placeholder 2"/>
          <p:cNvSpPr txBox="1">
            <a:spLocks/>
          </p:cNvSpPr>
          <p:nvPr/>
        </p:nvSpPr>
        <p:spPr bwMode="auto">
          <a:xfrm>
            <a:off x="1160463" y="3678238"/>
            <a:ext cx="28829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35" tIns="45469" rIns="90935" bIns="45469"/>
          <a:lstStyle>
            <a:defPPr>
              <a:defRPr lang="en-US"/>
            </a:defPPr>
            <a:lvl1pPr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1pPr>
            <a:lvl2pPr marL="315581"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2pPr>
            <a:lvl3pPr marL="633310"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3pPr>
            <a:lvl4pPr marL="951126"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4pPr>
            <a:lvl5pPr marL="1268889"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5pPr>
            <a:lvl6pPr marL="1588891"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6pPr>
            <a:lvl7pPr marL="1906662"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7pPr>
            <a:lvl8pPr marL="2224447"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8pPr>
            <a:lvl9pPr marL="2542224"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9pPr>
          </a:lstStyle>
          <a:p>
            <a:pPr marL="455640" indent="-455640" algn="r" defTabSz="968266">
              <a:spcBef>
                <a:spcPts val="3000"/>
              </a:spcBef>
              <a:buClr>
                <a:srgbClr val="ED1C24"/>
              </a:buClr>
              <a:defRPr/>
            </a:pPr>
            <a:r>
              <a:rPr lang="en-US" sz="2400" i="1" kern="0" dirty="0" err="1" smtClean="0">
                <a:solidFill>
                  <a:prstClr val="white"/>
                </a:solidFill>
                <a:latin typeface="Georgia" pitchFamily="18" charset="0"/>
                <a:ea typeface="ＭＳ Ｐゴシック" pitchFamily="-123" charset="-128"/>
                <a:cs typeface="ＭＳ Ｐゴシック" pitchFamily="-123" charset="-128"/>
              </a:rPr>
              <a:t>Mångfald</a:t>
            </a:r>
            <a:endParaRPr lang="en-US" sz="2400" i="1" kern="0" dirty="0">
              <a:solidFill>
                <a:prstClr val="white"/>
              </a:solidFill>
              <a:latin typeface="Georgia" pitchFamily="18" charset="0"/>
              <a:ea typeface="ＭＳ Ｐゴシック" pitchFamily="-123" charset="-128"/>
              <a:cs typeface="ＭＳ Ｐゴシック" pitchFamily="-123" charset="-128"/>
            </a:endParaRPr>
          </a:p>
        </p:txBody>
      </p:sp>
      <p:sp>
        <p:nvSpPr>
          <p:cNvPr id="18436" name="TextBox 5"/>
          <p:cNvSpPr txBox="1">
            <a:spLocks noChangeArrowheads="1"/>
          </p:cNvSpPr>
          <p:nvPr/>
        </p:nvSpPr>
        <p:spPr bwMode="auto">
          <a:xfrm>
            <a:off x="4849813" y="3678238"/>
            <a:ext cx="42894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7" tIns="45564" rIns="91127" bIns="45564">
            <a:spAutoFit/>
          </a:bodyPr>
          <a:lstStyle>
            <a:lvl1pPr defTabSz="911225" eaLnBrk="0" hangingPunct="0">
              <a:defRPr sz="2400">
                <a:solidFill>
                  <a:schemeClr val="tx1"/>
                </a:solidFill>
                <a:latin typeface="Arial" pitchFamily="34" charset="0"/>
                <a:ea typeface="ヒラギノ角ゴ Pro W3"/>
                <a:cs typeface="ヒラギノ角ゴ Pro W3"/>
              </a:defRPr>
            </a:lvl1pPr>
            <a:lvl2pPr marL="742950" indent="-285750" defTabSz="911225" eaLnBrk="0" hangingPunct="0">
              <a:defRPr sz="2400">
                <a:solidFill>
                  <a:schemeClr val="tx1"/>
                </a:solidFill>
                <a:latin typeface="Arial" pitchFamily="34" charset="0"/>
                <a:ea typeface="ヒラギノ角ゴ Pro W3"/>
                <a:cs typeface="ヒラギノ角ゴ Pro W3"/>
              </a:defRPr>
            </a:lvl2pPr>
            <a:lvl3pPr marL="1143000" indent="-228600" defTabSz="911225" eaLnBrk="0" hangingPunct="0">
              <a:defRPr sz="2400">
                <a:solidFill>
                  <a:schemeClr val="tx1"/>
                </a:solidFill>
                <a:latin typeface="Arial" pitchFamily="34" charset="0"/>
                <a:ea typeface="ヒラギノ角ゴ Pro W3"/>
                <a:cs typeface="ヒラギノ角ゴ Pro W3"/>
              </a:defRPr>
            </a:lvl3pPr>
            <a:lvl4pPr marL="1600200" indent="-228600" defTabSz="911225" eaLnBrk="0" hangingPunct="0">
              <a:defRPr sz="2400">
                <a:solidFill>
                  <a:schemeClr val="tx1"/>
                </a:solidFill>
                <a:latin typeface="Arial" pitchFamily="34" charset="0"/>
                <a:ea typeface="ヒラギノ角ゴ Pro W3"/>
                <a:cs typeface="ヒラギノ角ゴ Pro W3"/>
              </a:defRPr>
            </a:lvl4pPr>
            <a:lvl5pPr marL="2057400" indent="-228600" defTabSz="911225" eaLnBrk="0" hangingPunct="0">
              <a:defRPr sz="2400">
                <a:solidFill>
                  <a:schemeClr val="tx1"/>
                </a:solidFill>
                <a:latin typeface="Arial" pitchFamily="34" charset="0"/>
                <a:ea typeface="ヒラギノ角ゴ Pro W3"/>
                <a:cs typeface="ヒラギノ角ゴ Pro W3"/>
              </a:defRPr>
            </a:lvl5pPr>
            <a:lvl6pPr marL="25146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altLang="sv-SE" b="1" dirty="0">
                <a:solidFill>
                  <a:srgbClr val="FEBD11">
                    <a:lumMod val="60000"/>
                    <a:lumOff val="40000"/>
                  </a:srgbClr>
                </a:solidFill>
                <a:latin typeface="Georgia" pitchFamily="18" charset="0"/>
                <a:ea typeface="ヒラギノ角ゴ ProN W3"/>
                <a:cs typeface="ヒラギノ角ゴ ProN W3"/>
                <a:sym typeface="Gill Sans"/>
              </a:rPr>
              <a:t>Vi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kopplar</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ihop</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olika</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synsätt</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a:t>
            </a:r>
          </a:p>
        </p:txBody>
      </p:sp>
      <p:sp>
        <p:nvSpPr>
          <p:cNvPr id="6" name="Content Placeholder 2"/>
          <p:cNvSpPr txBox="1">
            <a:spLocks/>
          </p:cNvSpPr>
          <p:nvPr/>
        </p:nvSpPr>
        <p:spPr bwMode="auto">
          <a:xfrm>
            <a:off x="-133350" y="4754563"/>
            <a:ext cx="4176713"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35" tIns="45469" rIns="90935" bIns="45469"/>
          <a:lstStyle>
            <a:defPPr>
              <a:defRPr lang="en-US"/>
            </a:defPPr>
            <a:lvl1pPr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1pPr>
            <a:lvl2pPr marL="315581"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2pPr>
            <a:lvl3pPr marL="633310"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3pPr>
            <a:lvl4pPr marL="951126"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4pPr>
            <a:lvl5pPr marL="1268889"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5pPr>
            <a:lvl6pPr marL="1588891"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6pPr>
            <a:lvl7pPr marL="1906662"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7pPr>
            <a:lvl8pPr marL="2224447"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8pPr>
            <a:lvl9pPr marL="2542224"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9pPr>
          </a:lstStyle>
          <a:p>
            <a:pPr marL="455640" indent="-455640" algn="r" defTabSz="968266">
              <a:spcBef>
                <a:spcPts val="3000"/>
              </a:spcBef>
              <a:buClr>
                <a:srgbClr val="ED1C24"/>
              </a:buClr>
              <a:defRPr/>
            </a:pPr>
            <a:r>
              <a:rPr lang="en-US" sz="2400" kern="0" dirty="0" err="1" smtClean="0">
                <a:solidFill>
                  <a:prstClr val="white"/>
                </a:solidFill>
                <a:latin typeface="Georgia" pitchFamily="18" charset="0"/>
                <a:ea typeface="ＭＳ Ｐゴシック" pitchFamily="-123" charset="-128"/>
                <a:cs typeface="ＭＳ Ｐゴシック" pitchFamily="-123" charset="-128"/>
              </a:rPr>
              <a:t>Yrkeskunskap</a:t>
            </a:r>
            <a:r>
              <a:rPr lang="en-US" sz="2400" kern="0" dirty="0" smtClean="0">
                <a:solidFill>
                  <a:prstClr val="white"/>
                </a:solidFill>
                <a:latin typeface="Georgia" pitchFamily="18" charset="0"/>
                <a:ea typeface="ＭＳ Ｐゴシック" pitchFamily="-123" charset="-128"/>
                <a:cs typeface="ＭＳ Ｐゴシック" pitchFamily="-123" charset="-128"/>
              </a:rPr>
              <a:t>, </a:t>
            </a:r>
            <a:br>
              <a:rPr lang="en-US" sz="2400" kern="0" dirty="0" smtClean="0">
                <a:solidFill>
                  <a:prstClr val="white"/>
                </a:solidFill>
                <a:latin typeface="Georgia" pitchFamily="18" charset="0"/>
                <a:ea typeface="ＭＳ Ｐゴシック" pitchFamily="-123" charset="-128"/>
                <a:cs typeface="ＭＳ Ｐゴシック" pitchFamily="-123" charset="-128"/>
              </a:rPr>
            </a:br>
            <a:r>
              <a:rPr lang="en-US" sz="2400" i="1" kern="0" dirty="0" smtClean="0">
                <a:solidFill>
                  <a:prstClr val="white"/>
                </a:solidFill>
                <a:latin typeface="Georgia" pitchFamily="18" charset="0"/>
                <a:ea typeface="ＭＳ Ｐゴシック" pitchFamily="-123" charset="-128"/>
                <a:cs typeface="ＭＳ Ｐゴシック" pitchFamily="-123" charset="-128"/>
              </a:rPr>
              <a:t>Service</a:t>
            </a:r>
            <a:r>
              <a:rPr lang="en-US" sz="2400" kern="0" dirty="0" smtClean="0">
                <a:solidFill>
                  <a:prstClr val="white"/>
                </a:solidFill>
                <a:latin typeface="Georgia" pitchFamily="18" charset="0"/>
                <a:ea typeface="ＭＳ Ｐゴシック" pitchFamily="-123" charset="-128"/>
                <a:cs typeface="ＭＳ Ｐゴシック" pitchFamily="-123" charset="-128"/>
              </a:rPr>
              <a:t> </a:t>
            </a:r>
            <a:r>
              <a:rPr lang="en-US" sz="2400" kern="0" dirty="0" err="1" smtClean="0">
                <a:solidFill>
                  <a:prstClr val="white"/>
                </a:solidFill>
                <a:latin typeface="Georgia" pitchFamily="18" charset="0"/>
                <a:ea typeface="ＭＳ Ｐゴシック" pitchFamily="-123" charset="-128"/>
                <a:cs typeface="ＭＳ Ｐゴシック" pitchFamily="-123" charset="-128"/>
              </a:rPr>
              <a:t>och</a:t>
            </a:r>
            <a:r>
              <a:rPr lang="en-US" sz="2400" kern="0" dirty="0" smtClean="0">
                <a:solidFill>
                  <a:prstClr val="white"/>
                </a:solidFill>
                <a:latin typeface="Georgia" pitchFamily="18" charset="0"/>
                <a:ea typeface="ＭＳ Ｐゴシック" pitchFamily="-123" charset="-128"/>
                <a:cs typeface="ＭＳ Ｐゴシック" pitchFamily="-123" charset="-128"/>
              </a:rPr>
              <a:t> </a:t>
            </a:r>
            <a:r>
              <a:rPr lang="en-US" sz="2400" i="1" kern="0" dirty="0" err="1" smtClean="0">
                <a:solidFill>
                  <a:prstClr val="white"/>
                </a:solidFill>
                <a:latin typeface="Georgia" pitchFamily="18" charset="0"/>
                <a:ea typeface="ＭＳ Ｐゴシック" pitchFamily="-123" charset="-128"/>
                <a:cs typeface="ＭＳ Ｐゴシック" pitchFamily="-123" charset="-128"/>
              </a:rPr>
              <a:t>Ledarskap</a:t>
            </a:r>
            <a:endParaRPr lang="en-US" sz="2400" i="1" kern="0" dirty="0">
              <a:solidFill>
                <a:prstClr val="white"/>
              </a:solidFill>
              <a:latin typeface="Georgia" pitchFamily="18" charset="0"/>
              <a:ea typeface="ＭＳ Ｐゴシック" pitchFamily="-123" charset="-128"/>
              <a:cs typeface="ＭＳ Ｐゴシック" pitchFamily="-123" charset="-128"/>
            </a:endParaRPr>
          </a:p>
        </p:txBody>
      </p:sp>
      <p:sp>
        <p:nvSpPr>
          <p:cNvPr id="18438" name="TextBox 18"/>
          <p:cNvSpPr txBox="1">
            <a:spLocks noChangeArrowheads="1"/>
          </p:cNvSpPr>
          <p:nvPr/>
        </p:nvSpPr>
        <p:spPr bwMode="auto">
          <a:xfrm>
            <a:off x="4849813" y="4992688"/>
            <a:ext cx="4206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7" tIns="45564" rIns="91127" bIns="45564">
            <a:spAutoFit/>
          </a:bodyPr>
          <a:lstStyle>
            <a:lvl1pPr defTabSz="911225" eaLnBrk="0" hangingPunct="0">
              <a:defRPr sz="2400">
                <a:solidFill>
                  <a:schemeClr val="tx1"/>
                </a:solidFill>
                <a:latin typeface="Arial" pitchFamily="34" charset="0"/>
                <a:ea typeface="ヒラギノ角ゴ Pro W3"/>
                <a:cs typeface="ヒラギノ角ゴ Pro W3"/>
              </a:defRPr>
            </a:lvl1pPr>
            <a:lvl2pPr marL="742950" indent="-285750" defTabSz="911225" eaLnBrk="0" hangingPunct="0">
              <a:defRPr sz="2400">
                <a:solidFill>
                  <a:schemeClr val="tx1"/>
                </a:solidFill>
                <a:latin typeface="Arial" pitchFamily="34" charset="0"/>
                <a:ea typeface="ヒラギノ角ゴ Pro W3"/>
                <a:cs typeface="ヒラギノ角ゴ Pro W3"/>
              </a:defRPr>
            </a:lvl2pPr>
            <a:lvl3pPr marL="1143000" indent="-228600" defTabSz="911225" eaLnBrk="0" hangingPunct="0">
              <a:defRPr sz="2400">
                <a:solidFill>
                  <a:schemeClr val="tx1"/>
                </a:solidFill>
                <a:latin typeface="Arial" pitchFamily="34" charset="0"/>
                <a:ea typeface="ヒラギノ角ゴ Pro W3"/>
                <a:cs typeface="ヒラギノ角ゴ Pro W3"/>
              </a:defRPr>
            </a:lvl3pPr>
            <a:lvl4pPr marL="1600200" indent="-228600" defTabSz="911225" eaLnBrk="0" hangingPunct="0">
              <a:defRPr sz="2400">
                <a:solidFill>
                  <a:schemeClr val="tx1"/>
                </a:solidFill>
                <a:latin typeface="Arial" pitchFamily="34" charset="0"/>
                <a:ea typeface="ヒラギノ角ゴ Pro W3"/>
                <a:cs typeface="ヒラギノ角ゴ Pro W3"/>
              </a:defRPr>
            </a:lvl4pPr>
            <a:lvl5pPr marL="2057400" indent="-228600" defTabSz="911225" eaLnBrk="0" hangingPunct="0">
              <a:defRPr sz="2400">
                <a:solidFill>
                  <a:schemeClr val="tx1"/>
                </a:solidFill>
                <a:latin typeface="Arial" pitchFamily="34" charset="0"/>
                <a:ea typeface="ヒラギノ角ゴ Pro W3"/>
                <a:cs typeface="ヒラギノ角ゴ Pro W3"/>
              </a:defRPr>
            </a:lvl5pPr>
            <a:lvl6pPr marL="25146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altLang="sv-SE" b="1" dirty="0">
                <a:solidFill>
                  <a:srgbClr val="FEBD11">
                    <a:lumMod val="60000"/>
                    <a:lumOff val="40000"/>
                  </a:srgbClr>
                </a:solidFill>
                <a:latin typeface="Georgia" pitchFamily="18" charset="0"/>
                <a:ea typeface="ヒラギノ角ゴ ProN W3"/>
                <a:cs typeface="ヒラギノ角ゴ ProN W3"/>
                <a:sym typeface="Gill Sans"/>
              </a:rPr>
              <a:t>Vi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löser</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sociala</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problem</a:t>
            </a:r>
          </a:p>
        </p:txBody>
      </p:sp>
      <p:sp>
        <p:nvSpPr>
          <p:cNvPr id="8" name="Content Placeholder 2"/>
          <p:cNvSpPr txBox="1">
            <a:spLocks/>
          </p:cNvSpPr>
          <p:nvPr/>
        </p:nvSpPr>
        <p:spPr bwMode="auto">
          <a:xfrm>
            <a:off x="565150" y="2562225"/>
            <a:ext cx="3478213"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35" tIns="45469" rIns="90935" bIns="45469"/>
          <a:lstStyle>
            <a:defPPr>
              <a:defRPr lang="en-US"/>
            </a:defPPr>
            <a:lvl1pPr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1pPr>
            <a:lvl2pPr marL="315581"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2pPr>
            <a:lvl3pPr marL="633310"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3pPr>
            <a:lvl4pPr marL="951126"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4pPr>
            <a:lvl5pPr marL="1268889"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5pPr>
            <a:lvl6pPr marL="1588891"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6pPr>
            <a:lvl7pPr marL="1906662"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7pPr>
            <a:lvl8pPr marL="2224447"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8pPr>
            <a:lvl9pPr marL="2542224"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9pPr>
          </a:lstStyle>
          <a:p>
            <a:pPr marL="455640" indent="-455640" algn="r" defTabSz="968266">
              <a:spcBef>
                <a:spcPts val="3000"/>
              </a:spcBef>
              <a:buClr>
                <a:srgbClr val="ED1C24"/>
              </a:buClr>
              <a:defRPr/>
            </a:pPr>
            <a:r>
              <a:rPr lang="en-US" sz="2400" i="1" kern="0" dirty="0" err="1" smtClean="0">
                <a:solidFill>
                  <a:prstClr val="white"/>
                </a:solidFill>
                <a:latin typeface="Georgia" pitchFamily="18" charset="0"/>
                <a:ea typeface="ＭＳ Ｐゴシック" pitchFamily="-123" charset="-128"/>
                <a:cs typeface="ＭＳ Ｐゴシック" pitchFamily="-123" charset="-128"/>
              </a:rPr>
              <a:t>Etik</a:t>
            </a:r>
            <a:r>
              <a:rPr lang="en-US" sz="2400" i="1" kern="0" dirty="0" smtClean="0">
                <a:solidFill>
                  <a:prstClr val="white"/>
                </a:solidFill>
                <a:latin typeface="Georgia" pitchFamily="18" charset="0"/>
                <a:ea typeface="ＭＳ Ｐゴシック" pitchFamily="-123" charset="-128"/>
                <a:cs typeface="ＭＳ Ｐゴシック" pitchFamily="-123" charset="-128"/>
              </a:rPr>
              <a:t> </a:t>
            </a:r>
            <a:r>
              <a:rPr lang="en-US" sz="2400" kern="0" dirty="0" err="1" smtClean="0">
                <a:solidFill>
                  <a:prstClr val="white"/>
                </a:solidFill>
                <a:latin typeface="Georgia" pitchFamily="18" charset="0"/>
                <a:ea typeface="ＭＳ Ｐゴシック" pitchFamily="-123" charset="-128"/>
                <a:cs typeface="ＭＳ Ｐゴシック" pitchFamily="-123" charset="-128"/>
              </a:rPr>
              <a:t>och</a:t>
            </a:r>
            <a:r>
              <a:rPr lang="en-US" sz="2400" kern="0" dirty="0" smtClean="0">
                <a:solidFill>
                  <a:prstClr val="white"/>
                </a:solidFill>
                <a:latin typeface="Georgia" pitchFamily="18" charset="0"/>
                <a:ea typeface="ＭＳ Ｐゴシック" pitchFamily="-123" charset="-128"/>
                <a:cs typeface="ＭＳ Ｐゴシック" pitchFamily="-123" charset="-128"/>
              </a:rPr>
              <a:t> </a:t>
            </a:r>
            <a:r>
              <a:rPr lang="en-US" sz="2400" kern="0" dirty="0" err="1" smtClean="0">
                <a:solidFill>
                  <a:prstClr val="white"/>
                </a:solidFill>
                <a:latin typeface="Georgia" pitchFamily="18" charset="0"/>
                <a:ea typeface="ＭＳ Ｐゴシック" pitchFamily="-123" charset="-128"/>
                <a:cs typeface="ＭＳ Ｐゴシック" pitchFamily="-123" charset="-128"/>
              </a:rPr>
              <a:t>integritet</a:t>
            </a:r>
            <a:endParaRPr lang="en-US" sz="2400" kern="0" dirty="0">
              <a:solidFill>
                <a:prstClr val="white"/>
              </a:solidFill>
              <a:latin typeface="Georgia" pitchFamily="18" charset="0"/>
              <a:ea typeface="ＭＳ Ｐゴシック" pitchFamily="-123" charset="-128"/>
              <a:cs typeface="ＭＳ Ｐゴシック" pitchFamily="-123" charset="-128"/>
            </a:endParaRPr>
          </a:p>
        </p:txBody>
      </p:sp>
      <p:sp>
        <p:nvSpPr>
          <p:cNvPr id="18440" name="TextBox 21"/>
          <p:cNvSpPr txBox="1">
            <a:spLocks noChangeArrowheads="1"/>
          </p:cNvSpPr>
          <p:nvPr/>
        </p:nvSpPr>
        <p:spPr bwMode="auto">
          <a:xfrm>
            <a:off x="4849813" y="2562225"/>
            <a:ext cx="44275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7" tIns="45564" rIns="91127" bIns="45564">
            <a:spAutoFit/>
          </a:bodyPr>
          <a:lstStyle>
            <a:lvl1pPr defTabSz="911225" eaLnBrk="0" hangingPunct="0">
              <a:defRPr sz="2400">
                <a:solidFill>
                  <a:schemeClr val="tx1"/>
                </a:solidFill>
                <a:latin typeface="Arial" pitchFamily="34" charset="0"/>
                <a:ea typeface="ヒラギノ角ゴ Pro W3"/>
                <a:cs typeface="ヒラギノ角ゴ Pro W3"/>
              </a:defRPr>
            </a:lvl1pPr>
            <a:lvl2pPr marL="742950" indent="-285750" defTabSz="911225" eaLnBrk="0" hangingPunct="0">
              <a:defRPr sz="2400">
                <a:solidFill>
                  <a:schemeClr val="tx1"/>
                </a:solidFill>
                <a:latin typeface="Arial" pitchFamily="34" charset="0"/>
                <a:ea typeface="ヒラギノ角ゴ Pro W3"/>
                <a:cs typeface="ヒラギノ角ゴ Pro W3"/>
              </a:defRPr>
            </a:lvl2pPr>
            <a:lvl3pPr marL="1143000" indent="-228600" defTabSz="911225" eaLnBrk="0" hangingPunct="0">
              <a:defRPr sz="2400">
                <a:solidFill>
                  <a:schemeClr val="tx1"/>
                </a:solidFill>
                <a:latin typeface="Arial" pitchFamily="34" charset="0"/>
                <a:ea typeface="ヒラギノ角ゴ Pro W3"/>
                <a:cs typeface="ヒラギノ角ゴ Pro W3"/>
              </a:defRPr>
            </a:lvl3pPr>
            <a:lvl4pPr marL="1600200" indent="-228600" defTabSz="911225" eaLnBrk="0" hangingPunct="0">
              <a:defRPr sz="2400">
                <a:solidFill>
                  <a:schemeClr val="tx1"/>
                </a:solidFill>
                <a:latin typeface="Arial" pitchFamily="34" charset="0"/>
                <a:ea typeface="ヒラギノ角ゴ Pro W3"/>
                <a:cs typeface="ヒラギノ角ゴ Pro W3"/>
              </a:defRPr>
            </a:lvl4pPr>
            <a:lvl5pPr marL="2057400" indent="-228600" defTabSz="911225" eaLnBrk="0" hangingPunct="0">
              <a:defRPr sz="2400">
                <a:solidFill>
                  <a:schemeClr val="tx1"/>
                </a:solidFill>
                <a:latin typeface="Arial" pitchFamily="34" charset="0"/>
                <a:ea typeface="ヒラギノ角ゴ Pro W3"/>
                <a:cs typeface="ヒラギノ角ゴ Pro W3"/>
              </a:defRPr>
            </a:lvl5pPr>
            <a:lvl6pPr marL="25146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altLang="sv-SE" b="1" dirty="0">
                <a:solidFill>
                  <a:srgbClr val="FEBD11">
                    <a:lumMod val="60000"/>
                    <a:lumOff val="40000"/>
                  </a:srgbClr>
                </a:solidFill>
                <a:latin typeface="Georgia" pitchFamily="18" charset="0"/>
                <a:ea typeface="ヒラギノ角ゴ ProN W3"/>
                <a:cs typeface="ヒラギノ角ゴ ProN W3"/>
                <a:sym typeface="Gill Sans"/>
              </a:rPr>
              <a:t>Vi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ställer</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upp</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på</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våra</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åtaganden</a:t>
            </a:r>
            <a:r>
              <a:rPr lang="en-US" altLang="sv-SE" b="1" dirty="0">
                <a:solidFill>
                  <a:srgbClr val="01B4E7"/>
                </a:solidFill>
                <a:latin typeface="Georgia" pitchFamily="18" charset="0"/>
                <a:ea typeface="ヒラギノ角ゴ ProN W3"/>
                <a:cs typeface="ヒラギノ角ゴ ProN W3"/>
                <a:sym typeface="Gill Sans"/>
              </a:rPr>
              <a:t>.</a:t>
            </a:r>
          </a:p>
        </p:txBody>
      </p:sp>
      <p:sp>
        <p:nvSpPr>
          <p:cNvPr id="10" name="Content Placeholder 2"/>
          <p:cNvSpPr txBox="1">
            <a:spLocks/>
          </p:cNvSpPr>
          <p:nvPr/>
        </p:nvSpPr>
        <p:spPr bwMode="auto">
          <a:xfrm>
            <a:off x="0" y="1304925"/>
            <a:ext cx="4043363"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35" tIns="45469" rIns="90935" bIns="45469"/>
          <a:lstStyle>
            <a:defPPr>
              <a:defRPr lang="en-US"/>
            </a:defPPr>
            <a:lvl1pPr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1pPr>
            <a:lvl2pPr marL="315581"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2pPr>
            <a:lvl3pPr marL="633310"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3pPr>
            <a:lvl4pPr marL="951126"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4pPr>
            <a:lvl5pPr marL="1268889" indent="1117" algn="ctr" rtl="0" fontAlgn="base">
              <a:spcBef>
                <a:spcPct val="0"/>
              </a:spcBef>
              <a:spcAft>
                <a:spcPct val="0"/>
              </a:spcAft>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5pPr>
            <a:lvl6pPr marL="1588891"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6pPr>
            <a:lvl7pPr marL="1906662"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7pPr>
            <a:lvl8pPr marL="2224447"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8pPr>
            <a:lvl9pPr marL="2542224" algn="l" defTabSz="317747" rtl="0" eaLnBrk="1" latinLnBrk="0" hangingPunct="1">
              <a:defRPr sz="30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9pPr>
          </a:lstStyle>
          <a:p>
            <a:pPr marL="455640" indent="-455640" algn="r" defTabSz="968266">
              <a:spcBef>
                <a:spcPts val="3000"/>
              </a:spcBef>
              <a:buClr>
                <a:srgbClr val="ED1C24"/>
              </a:buClr>
              <a:defRPr/>
            </a:pPr>
            <a:r>
              <a:rPr lang="en-US" sz="2400" i="1" kern="0" dirty="0" err="1" smtClean="0">
                <a:solidFill>
                  <a:prstClr val="white"/>
                </a:solidFill>
                <a:latin typeface="Georgia" pitchFamily="18" charset="0"/>
                <a:ea typeface="ＭＳ Ｐゴシック" pitchFamily="-123" charset="-128"/>
                <a:cs typeface="ＭＳ Ｐゴシック" pitchFamily="-123" charset="-128"/>
              </a:rPr>
              <a:t>Kamratskap</a:t>
            </a:r>
            <a:r>
              <a:rPr lang="en-US" sz="2400" i="1" kern="0" dirty="0" smtClean="0">
                <a:solidFill>
                  <a:prstClr val="white"/>
                </a:solidFill>
                <a:latin typeface="Georgia" pitchFamily="18" charset="0"/>
                <a:ea typeface="ＭＳ Ｐゴシック" pitchFamily="-123" charset="-128"/>
                <a:cs typeface="ＭＳ Ｐゴシック" pitchFamily="-123" charset="-128"/>
              </a:rPr>
              <a:t> </a:t>
            </a:r>
            <a:r>
              <a:rPr lang="en-US" sz="2400" kern="0" dirty="0" err="1" smtClean="0">
                <a:solidFill>
                  <a:prstClr val="white"/>
                </a:solidFill>
                <a:latin typeface="Georgia" pitchFamily="18" charset="0"/>
                <a:ea typeface="ＭＳ Ｐゴシック" pitchFamily="-123" charset="-128"/>
                <a:cs typeface="ＭＳ Ｐゴシック" pitchFamily="-123" charset="-128"/>
              </a:rPr>
              <a:t>och</a:t>
            </a:r>
            <a:r>
              <a:rPr lang="en-US" sz="2400" kern="0" dirty="0" smtClean="0">
                <a:solidFill>
                  <a:prstClr val="white"/>
                </a:solidFill>
                <a:latin typeface="Georgia" pitchFamily="18" charset="0"/>
                <a:ea typeface="ＭＳ Ｐゴシック" pitchFamily="-123" charset="-128"/>
                <a:cs typeface="ＭＳ Ｐゴシック" pitchFamily="-123" charset="-128"/>
              </a:rPr>
              <a:t> global </a:t>
            </a:r>
            <a:r>
              <a:rPr lang="en-US" sz="2400" kern="0" dirty="0" err="1" smtClean="0">
                <a:solidFill>
                  <a:prstClr val="white"/>
                </a:solidFill>
                <a:latin typeface="Georgia" pitchFamily="18" charset="0"/>
                <a:ea typeface="ＭＳ Ｐゴシック" pitchFamily="-123" charset="-128"/>
                <a:cs typeface="ＭＳ Ｐゴシック" pitchFamily="-123" charset="-128"/>
              </a:rPr>
              <a:t>förståelse</a:t>
            </a:r>
            <a:r>
              <a:rPr lang="en-US" sz="2400" kern="0" dirty="0" smtClean="0">
                <a:solidFill>
                  <a:prstClr val="white"/>
                </a:solidFill>
                <a:latin typeface="Georgia" pitchFamily="18" charset="0"/>
                <a:ea typeface="ＭＳ Ｐゴシック" pitchFamily="-123" charset="-128"/>
                <a:cs typeface="ＭＳ Ｐゴシック" pitchFamily="-123" charset="-128"/>
              </a:rPr>
              <a:t/>
            </a:r>
            <a:br>
              <a:rPr lang="en-US" sz="2400" kern="0" dirty="0" smtClean="0">
                <a:solidFill>
                  <a:prstClr val="white"/>
                </a:solidFill>
                <a:latin typeface="Georgia" pitchFamily="18" charset="0"/>
                <a:ea typeface="ＭＳ Ｐゴシック" pitchFamily="-123" charset="-128"/>
                <a:cs typeface="ＭＳ Ｐゴシック" pitchFamily="-123" charset="-128"/>
              </a:rPr>
            </a:br>
            <a:endParaRPr lang="en-US" sz="2400" kern="0" dirty="0">
              <a:solidFill>
                <a:prstClr val="white"/>
              </a:solidFill>
              <a:latin typeface="Georgia" pitchFamily="18" charset="0"/>
              <a:ea typeface="ＭＳ Ｐゴシック" pitchFamily="-123" charset="-128"/>
              <a:cs typeface="ＭＳ Ｐゴシック" pitchFamily="-123" charset="-128"/>
            </a:endParaRPr>
          </a:p>
        </p:txBody>
      </p:sp>
      <p:sp>
        <p:nvSpPr>
          <p:cNvPr id="18442" name="TextBox 24"/>
          <p:cNvSpPr txBox="1">
            <a:spLocks noChangeArrowheads="1"/>
          </p:cNvSpPr>
          <p:nvPr/>
        </p:nvSpPr>
        <p:spPr bwMode="auto">
          <a:xfrm>
            <a:off x="4849813" y="1304925"/>
            <a:ext cx="44275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7" tIns="45564" rIns="91127" bIns="45564">
            <a:spAutoFit/>
          </a:bodyPr>
          <a:lstStyle>
            <a:lvl1pPr defTabSz="911225" eaLnBrk="0" hangingPunct="0">
              <a:defRPr sz="2400">
                <a:solidFill>
                  <a:schemeClr val="tx1"/>
                </a:solidFill>
                <a:latin typeface="Arial" pitchFamily="34" charset="0"/>
                <a:ea typeface="ヒラギノ角ゴ Pro W3"/>
                <a:cs typeface="ヒラギノ角ゴ Pro W3"/>
              </a:defRPr>
            </a:lvl1pPr>
            <a:lvl2pPr marL="742950" indent="-285750" defTabSz="911225" eaLnBrk="0" hangingPunct="0">
              <a:defRPr sz="2400">
                <a:solidFill>
                  <a:schemeClr val="tx1"/>
                </a:solidFill>
                <a:latin typeface="Arial" pitchFamily="34" charset="0"/>
                <a:ea typeface="ヒラギノ角ゴ Pro W3"/>
                <a:cs typeface="ヒラギノ角ゴ Pro W3"/>
              </a:defRPr>
            </a:lvl2pPr>
            <a:lvl3pPr marL="1143000" indent="-228600" defTabSz="911225" eaLnBrk="0" hangingPunct="0">
              <a:defRPr sz="2400">
                <a:solidFill>
                  <a:schemeClr val="tx1"/>
                </a:solidFill>
                <a:latin typeface="Arial" pitchFamily="34" charset="0"/>
                <a:ea typeface="ヒラギノ角ゴ Pro W3"/>
                <a:cs typeface="ヒラギノ角ゴ Pro W3"/>
              </a:defRPr>
            </a:lvl3pPr>
            <a:lvl4pPr marL="1600200" indent="-228600" defTabSz="911225" eaLnBrk="0" hangingPunct="0">
              <a:defRPr sz="2400">
                <a:solidFill>
                  <a:schemeClr val="tx1"/>
                </a:solidFill>
                <a:latin typeface="Arial" pitchFamily="34" charset="0"/>
                <a:ea typeface="ヒラギノ角ゴ Pro W3"/>
                <a:cs typeface="ヒラギノ角ゴ Pro W3"/>
              </a:defRPr>
            </a:lvl4pPr>
            <a:lvl5pPr marL="2057400" indent="-228600" defTabSz="911225" eaLnBrk="0" hangingPunct="0">
              <a:defRPr sz="2400">
                <a:solidFill>
                  <a:schemeClr val="tx1"/>
                </a:solidFill>
                <a:latin typeface="Arial" pitchFamily="34" charset="0"/>
                <a:ea typeface="ヒラギノ角ゴ Pro W3"/>
                <a:cs typeface="ヒラギノ角ゴ Pro W3"/>
              </a:defRPr>
            </a:lvl5pPr>
            <a:lvl6pPr marL="25146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911225"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altLang="sv-SE" b="1" dirty="0">
                <a:solidFill>
                  <a:srgbClr val="FEBD11">
                    <a:lumMod val="60000"/>
                    <a:lumOff val="40000"/>
                  </a:srgbClr>
                </a:solidFill>
                <a:latin typeface="Georgia" pitchFamily="18" charset="0"/>
                <a:ea typeface="ヒラギノ角ゴ ProN W3"/>
                <a:cs typeface="ヒラギノ角ゴ ProN W3"/>
                <a:sym typeface="Gill Sans"/>
              </a:rPr>
              <a:t>Vi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bygger</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livslånga</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 </a:t>
            </a:r>
            <a:r>
              <a:rPr lang="en-US" altLang="sv-SE" b="1" dirty="0" err="1">
                <a:solidFill>
                  <a:srgbClr val="FEBD11">
                    <a:lumMod val="60000"/>
                    <a:lumOff val="40000"/>
                  </a:srgbClr>
                </a:solidFill>
                <a:latin typeface="Georgia" pitchFamily="18" charset="0"/>
                <a:ea typeface="ヒラギノ角ゴ ProN W3"/>
                <a:cs typeface="ヒラギノ角ゴ ProN W3"/>
                <a:sym typeface="Gill Sans"/>
              </a:rPr>
              <a:t>relationer</a:t>
            </a:r>
            <a:r>
              <a:rPr lang="en-US" altLang="sv-SE" b="1" dirty="0">
                <a:solidFill>
                  <a:srgbClr val="FEBD11">
                    <a:lumMod val="60000"/>
                    <a:lumOff val="40000"/>
                  </a:srgbClr>
                </a:solidFill>
                <a:latin typeface="Georgia" pitchFamily="18" charset="0"/>
                <a:ea typeface="ヒラギノ角ゴ ProN W3"/>
                <a:cs typeface="ヒラギノ角ゴ ProN W3"/>
                <a:sym typeface="Gill Sans"/>
              </a:rPr>
              <a:t>.</a:t>
            </a:r>
          </a:p>
        </p:txBody>
      </p:sp>
      <p:cxnSp>
        <p:nvCxnSpPr>
          <p:cNvPr id="12" name="Straight Arrow Connector 11"/>
          <p:cNvCxnSpPr/>
          <p:nvPr/>
        </p:nvCxnSpPr>
        <p:spPr>
          <a:xfrm rot="16200000">
            <a:off x="4395788" y="5040313"/>
            <a:ext cx="0" cy="298450"/>
          </a:xfrm>
          <a:prstGeom prst="straightConnector1">
            <a:avLst/>
          </a:prstGeom>
          <a:ln>
            <a:solidFill>
              <a:srgbClr val="D91B5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6200000">
            <a:off x="4395788" y="3768725"/>
            <a:ext cx="0" cy="298450"/>
          </a:xfrm>
          <a:prstGeom prst="straightConnector1">
            <a:avLst/>
          </a:prstGeom>
          <a:ln>
            <a:solidFill>
              <a:srgbClr val="D91B5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6200000">
            <a:off x="4395788" y="2646363"/>
            <a:ext cx="0" cy="298450"/>
          </a:xfrm>
          <a:prstGeom prst="straightConnector1">
            <a:avLst/>
          </a:prstGeom>
          <a:ln>
            <a:solidFill>
              <a:srgbClr val="D91B5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6200000">
            <a:off x="4395788" y="1557338"/>
            <a:ext cx="0" cy="298450"/>
          </a:xfrm>
          <a:prstGeom prst="straightConnector1">
            <a:avLst/>
          </a:prstGeom>
          <a:ln>
            <a:solidFill>
              <a:srgbClr val="D91B5C"/>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7223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Line 14"/>
          <p:cNvSpPr>
            <a:spLocks noChangeShapeType="1"/>
          </p:cNvSpPr>
          <p:nvPr/>
        </p:nvSpPr>
        <p:spPr bwMode="auto">
          <a:xfrm>
            <a:off x="5329238" y="2492375"/>
            <a:ext cx="0" cy="37449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30" tIns="45716" rIns="91430" bIns="45716"/>
          <a:lstStyle/>
          <a:p>
            <a:endParaRPr lang="en-US"/>
          </a:p>
        </p:txBody>
      </p:sp>
      <p:sp>
        <p:nvSpPr>
          <p:cNvPr id="9" name="Rectangle 5"/>
          <p:cNvSpPr>
            <a:spLocks noChangeArrowheads="1"/>
          </p:cNvSpPr>
          <p:nvPr/>
        </p:nvSpPr>
        <p:spPr bwMode="auto">
          <a:xfrm>
            <a:off x="4257676" y="2924175"/>
            <a:ext cx="2143125" cy="935038"/>
          </a:xfrm>
          <a:prstGeom prst="rect">
            <a:avLst/>
          </a:prstGeom>
          <a:solidFill>
            <a:srgbClr val="BFBB4A"/>
          </a:solidFill>
          <a:ln w="9525">
            <a:solidFill>
              <a:schemeClr val="tx1"/>
            </a:solidFill>
            <a:miter lim="800000"/>
            <a:headEnd/>
            <a:tailEnd/>
          </a:ln>
        </p:spPr>
        <p:txBody>
          <a:bodyPr wrap="none" lIns="91430" tIns="45716" rIns="91430" bIns="45716" anchor="ctr"/>
          <a:lstStyle/>
          <a:p>
            <a:pPr algn="ctr"/>
            <a:r>
              <a:rPr lang="sv-SE" sz="2000" b="1" dirty="0" smtClean="0">
                <a:solidFill>
                  <a:schemeClr val="tx2"/>
                </a:solidFill>
                <a:latin typeface="Calibri" charset="0"/>
                <a:cs typeface="Calibri" charset="0"/>
              </a:rPr>
              <a:t>Rotarydistrikt</a:t>
            </a:r>
          </a:p>
          <a:p>
            <a:pPr algn="ctr"/>
            <a:r>
              <a:rPr lang="sv-SE" b="1" dirty="0" smtClean="0">
                <a:solidFill>
                  <a:schemeClr val="tx2"/>
                </a:solidFill>
                <a:latin typeface="Calibri" charset="0"/>
                <a:cs typeface="Calibri" charset="0"/>
              </a:rPr>
              <a:t>Guvernör</a:t>
            </a:r>
            <a:endParaRPr lang="sv-SE" sz="2000" b="1" dirty="0">
              <a:solidFill>
                <a:schemeClr val="tx2"/>
              </a:solidFill>
              <a:latin typeface="Calibri" charset="0"/>
              <a:cs typeface="Calibri" charset="0"/>
            </a:endParaRPr>
          </a:p>
        </p:txBody>
      </p:sp>
      <p:sp>
        <p:nvSpPr>
          <p:cNvPr id="10" name="Rectangle 6"/>
          <p:cNvSpPr>
            <a:spLocks noChangeArrowheads="1"/>
          </p:cNvSpPr>
          <p:nvPr/>
        </p:nvSpPr>
        <p:spPr bwMode="auto">
          <a:xfrm>
            <a:off x="4249209" y="4394200"/>
            <a:ext cx="2143125" cy="647700"/>
          </a:xfrm>
          <a:prstGeom prst="rect">
            <a:avLst/>
          </a:prstGeom>
          <a:solidFill>
            <a:srgbClr val="BFBB4A"/>
          </a:solidFill>
          <a:ln w="9525">
            <a:solidFill>
              <a:schemeClr val="tx1"/>
            </a:solidFill>
            <a:miter lim="800000"/>
            <a:headEnd/>
            <a:tailEnd/>
          </a:ln>
        </p:spPr>
        <p:txBody>
          <a:bodyPr wrap="none" lIns="91430" tIns="45716" rIns="91430" bIns="45716" anchor="ctr"/>
          <a:lstStyle/>
          <a:p>
            <a:pPr algn="ctr"/>
            <a:r>
              <a:rPr lang="sv-SE" sz="2000" b="1" dirty="0" smtClean="0">
                <a:solidFill>
                  <a:schemeClr val="tx2"/>
                </a:solidFill>
                <a:latin typeface="Calibri" charset="0"/>
                <a:cs typeface="Calibri" charset="0"/>
              </a:rPr>
              <a:t>Rotaryklubbar</a:t>
            </a:r>
            <a:endParaRPr lang="sv-SE" sz="2000" b="1" dirty="0">
              <a:solidFill>
                <a:schemeClr val="tx2"/>
              </a:solidFill>
              <a:latin typeface="Calibri" charset="0"/>
              <a:cs typeface="Calibri" charset="0"/>
            </a:endParaRPr>
          </a:p>
          <a:p>
            <a:pPr algn="ctr"/>
            <a:r>
              <a:rPr lang="sv-SE" sz="2000" b="1" dirty="0" smtClean="0">
                <a:solidFill>
                  <a:schemeClr val="tx2"/>
                </a:solidFill>
                <a:latin typeface="Calibri" charset="0"/>
                <a:cs typeface="Calibri" charset="0"/>
              </a:rPr>
              <a:t>50 </a:t>
            </a:r>
            <a:r>
              <a:rPr lang="sv-SE" sz="2000" b="1" dirty="0" err="1" smtClean="0">
                <a:solidFill>
                  <a:schemeClr val="tx2"/>
                </a:solidFill>
                <a:latin typeface="Calibri" charset="0"/>
                <a:cs typeface="Calibri" charset="0"/>
              </a:rPr>
              <a:t>st</a:t>
            </a:r>
            <a:r>
              <a:rPr lang="sv-SE" sz="2000" b="1" dirty="0" smtClean="0">
                <a:solidFill>
                  <a:schemeClr val="tx2"/>
                </a:solidFill>
                <a:latin typeface="Calibri" charset="0"/>
                <a:cs typeface="Calibri" charset="0"/>
              </a:rPr>
              <a:t> i 2340</a:t>
            </a:r>
            <a:endParaRPr lang="sv-SE" sz="2000" b="1" dirty="0">
              <a:solidFill>
                <a:schemeClr val="tx2"/>
              </a:solidFill>
              <a:latin typeface="Calibri" charset="0"/>
              <a:cs typeface="Calibri" charset="0"/>
            </a:endParaRPr>
          </a:p>
        </p:txBody>
      </p:sp>
      <p:sp>
        <p:nvSpPr>
          <p:cNvPr id="11" name="Rectangle 7"/>
          <p:cNvSpPr>
            <a:spLocks noChangeArrowheads="1"/>
          </p:cNvSpPr>
          <p:nvPr/>
        </p:nvSpPr>
        <p:spPr bwMode="auto">
          <a:xfrm>
            <a:off x="4342787" y="5724525"/>
            <a:ext cx="2143125" cy="647700"/>
          </a:xfrm>
          <a:prstGeom prst="rect">
            <a:avLst/>
          </a:prstGeom>
          <a:solidFill>
            <a:srgbClr val="BFBB4A"/>
          </a:solidFill>
          <a:ln w="9525">
            <a:solidFill>
              <a:schemeClr val="tx1"/>
            </a:solidFill>
            <a:miter lim="800000"/>
            <a:headEnd/>
            <a:tailEnd/>
          </a:ln>
        </p:spPr>
        <p:txBody>
          <a:bodyPr wrap="none" lIns="91430" tIns="45716" rIns="91430" bIns="45716" anchor="ctr"/>
          <a:lstStyle/>
          <a:p>
            <a:pPr algn="ctr"/>
            <a:r>
              <a:rPr lang="sv-SE" sz="2000" b="1" dirty="0" err="1" smtClean="0">
                <a:solidFill>
                  <a:schemeClr val="tx2"/>
                </a:solidFill>
                <a:latin typeface="Calibri" charset="0"/>
                <a:cs typeface="Calibri" charset="0"/>
              </a:rPr>
              <a:t>Klubbmedlemm</a:t>
            </a:r>
            <a:endParaRPr lang="sv-SE" sz="2000" b="1" dirty="0" smtClean="0">
              <a:solidFill>
                <a:schemeClr val="tx2"/>
              </a:solidFill>
              <a:latin typeface="Calibri" charset="0"/>
              <a:cs typeface="Calibri" charset="0"/>
            </a:endParaRPr>
          </a:p>
          <a:p>
            <a:pPr algn="ctr"/>
            <a:r>
              <a:rPr lang="sv-SE" sz="2000" b="1" dirty="0" smtClean="0">
                <a:solidFill>
                  <a:schemeClr val="tx2"/>
                </a:solidFill>
                <a:latin typeface="Calibri" charset="0"/>
                <a:cs typeface="Calibri" charset="0"/>
              </a:rPr>
              <a:t>ca  2 000 i 2340</a:t>
            </a:r>
            <a:endParaRPr lang="sv-SE" sz="2000" b="1" dirty="0">
              <a:solidFill>
                <a:schemeClr val="tx2"/>
              </a:solidFill>
              <a:latin typeface="Calibri" charset="0"/>
              <a:cs typeface="Calibri" charset="0"/>
            </a:endParaRPr>
          </a:p>
        </p:txBody>
      </p:sp>
      <p:grpSp>
        <p:nvGrpSpPr>
          <p:cNvPr id="15" name="Group 22"/>
          <p:cNvGrpSpPr>
            <a:grpSpLocks/>
          </p:cNvGrpSpPr>
          <p:nvPr/>
        </p:nvGrpSpPr>
        <p:grpSpPr bwMode="auto">
          <a:xfrm>
            <a:off x="1106488" y="1421779"/>
            <a:ext cx="2820988" cy="927101"/>
            <a:chOff x="273" y="1498"/>
            <a:chExt cx="1777" cy="584"/>
          </a:xfrm>
        </p:grpSpPr>
        <p:sp>
          <p:nvSpPr>
            <p:cNvPr id="16" name="Rectangle 10"/>
            <p:cNvSpPr>
              <a:spLocks noChangeArrowheads="1"/>
            </p:cNvSpPr>
            <p:nvPr/>
          </p:nvSpPr>
          <p:spPr bwMode="auto">
            <a:xfrm>
              <a:off x="273" y="1498"/>
              <a:ext cx="1452" cy="584"/>
            </a:xfrm>
            <a:prstGeom prst="rect">
              <a:avLst/>
            </a:prstGeom>
            <a:solidFill>
              <a:schemeClr val="bg1">
                <a:lumMod val="75000"/>
              </a:schemeClr>
            </a:solidFill>
            <a:ln w="9525">
              <a:solidFill>
                <a:schemeClr val="tx1"/>
              </a:solidFill>
              <a:miter lim="800000"/>
              <a:headEnd/>
              <a:tailEnd/>
            </a:ln>
          </p:spPr>
          <p:txBody>
            <a:bodyPr wrap="none" anchor="ctr"/>
            <a:lstStyle/>
            <a:p>
              <a:pPr algn="ctr"/>
              <a:r>
                <a:rPr lang="sv-SE" sz="2000" b="1" dirty="0">
                  <a:solidFill>
                    <a:schemeClr val="tx2"/>
                  </a:solidFill>
                  <a:latin typeface="Calibri" charset="0"/>
                  <a:cs typeface="Calibri" charset="0"/>
                </a:rPr>
                <a:t>Sekretariat</a:t>
              </a:r>
            </a:p>
            <a:p>
              <a:r>
                <a:rPr lang="sv-SE" sz="2000" b="1" dirty="0" smtClean="0">
                  <a:solidFill>
                    <a:schemeClr val="tx2"/>
                  </a:solidFill>
                  <a:latin typeface="Calibri" charset="0"/>
                  <a:cs typeface="Calibri" charset="0"/>
                </a:rPr>
                <a:t>Generalsekreterare</a:t>
              </a:r>
            </a:p>
            <a:p>
              <a:pPr algn="ctr"/>
              <a:r>
                <a:rPr lang="sv-SE" sz="2000" b="1" dirty="0" smtClean="0">
                  <a:solidFill>
                    <a:schemeClr val="tx2"/>
                  </a:solidFill>
                  <a:latin typeface="Calibri" charset="0"/>
                  <a:cs typeface="Calibri" charset="0"/>
                </a:rPr>
                <a:t>John </a:t>
              </a:r>
              <a:r>
                <a:rPr lang="sv-SE" sz="2000" b="1" dirty="0" err="1" smtClean="0">
                  <a:solidFill>
                    <a:schemeClr val="tx2"/>
                  </a:solidFill>
                  <a:latin typeface="Calibri" charset="0"/>
                  <a:cs typeface="Calibri" charset="0"/>
                </a:rPr>
                <a:t>Hewko</a:t>
              </a:r>
              <a:endParaRPr lang="sv-SE" sz="2000" b="1" dirty="0">
                <a:solidFill>
                  <a:schemeClr val="tx2"/>
                </a:solidFill>
                <a:latin typeface="Calibri" charset="0"/>
                <a:cs typeface="Calibri" charset="0"/>
              </a:endParaRPr>
            </a:p>
          </p:txBody>
        </p:sp>
        <p:sp>
          <p:nvSpPr>
            <p:cNvPr id="17" name="Line 16"/>
            <p:cNvSpPr>
              <a:spLocks noChangeShapeType="1"/>
            </p:cNvSpPr>
            <p:nvPr/>
          </p:nvSpPr>
          <p:spPr bwMode="auto">
            <a:xfrm flipH="1">
              <a:off x="1733" y="1640"/>
              <a:ext cx="31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 name="Group 24"/>
          <p:cNvGrpSpPr>
            <a:grpSpLocks/>
          </p:cNvGrpSpPr>
          <p:nvPr/>
        </p:nvGrpSpPr>
        <p:grpSpPr bwMode="auto">
          <a:xfrm>
            <a:off x="6626226" y="1413719"/>
            <a:ext cx="2232025" cy="719137"/>
            <a:chOff x="3742" y="845"/>
            <a:chExt cx="1406" cy="453"/>
          </a:xfrm>
        </p:grpSpPr>
        <p:sp>
          <p:nvSpPr>
            <p:cNvPr id="19" name="Rectangle 8"/>
            <p:cNvSpPr>
              <a:spLocks noChangeArrowheads="1"/>
            </p:cNvSpPr>
            <p:nvPr/>
          </p:nvSpPr>
          <p:spPr bwMode="auto">
            <a:xfrm>
              <a:off x="4014" y="845"/>
              <a:ext cx="1134" cy="453"/>
            </a:xfrm>
            <a:prstGeom prst="rect">
              <a:avLst/>
            </a:prstGeom>
            <a:solidFill>
              <a:schemeClr val="bg1">
                <a:lumMod val="75000"/>
              </a:schemeClr>
            </a:solidFill>
            <a:ln w="9525">
              <a:solidFill>
                <a:schemeClr val="tx1"/>
              </a:solidFill>
              <a:miter lim="800000"/>
              <a:headEnd/>
              <a:tailEnd/>
            </a:ln>
          </p:spPr>
          <p:txBody>
            <a:bodyPr wrap="none" anchor="ctr"/>
            <a:lstStyle/>
            <a:p>
              <a:pPr algn="ctr"/>
              <a:r>
                <a:rPr lang="sv-SE" sz="2000" b="1" dirty="0">
                  <a:solidFill>
                    <a:schemeClr val="tx2"/>
                  </a:solidFill>
                  <a:latin typeface="Calibri" charset="0"/>
                  <a:cs typeface="Calibri" charset="0"/>
                </a:rPr>
                <a:t>Årskongress</a:t>
              </a:r>
            </a:p>
            <a:p>
              <a:pPr algn="ctr"/>
              <a:r>
                <a:rPr lang="sv-SE" sz="2000" b="1" dirty="0">
                  <a:solidFill>
                    <a:schemeClr val="tx2"/>
                  </a:solidFill>
                  <a:latin typeface="Calibri" charset="0"/>
                  <a:cs typeface="Calibri" charset="0"/>
                </a:rPr>
                <a:t>RI Convention</a:t>
              </a:r>
              <a:endParaRPr lang="sv-SE" sz="2000" dirty="0">
                <a:solidFill>
                  <a:schemeClr val="tx2"/>
                </a:solidFill>
                <a:latin typeface="Calibri" charset="0"/>
                <a:cs typeface="Calibri" charset="0"/>
              </a:endParaRPr>
            </a:p>
          </p:txBody>
        </p:sp>
        <p:sp>
          <p:nvSpPr>
            <p:cNvPr id="20" name="Line 18"/>
            <p:cNvSpPr>
              <a:spLocks noChangeShapeType="1"/>
            </p:cNvSpPr>
            <p:nvPr/>
          </p:nvSpPr>
          <p:spPr bwMode="auto">
            <a:xfrm>
              <a:off x="3742" y="981"/>
              <a:ext cx="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 name="Group 25"/>
          <p:cNvGrpSpPr>
            <a:grpSpLocks/>
          </p:cNvGrpSpPr>
          <p:nvPr/>
        </p:nvGrpSpPr>
        <p:grpSpPr bwMode="auto">
          <a:xfrm>
            <a:off x="6579528" y="2521603"/>
            <a:ext cx="2266950" cy="1358901"/>
            <a:chOff x="3720" y="1112"/>
            <a:chExt cx="1428" cy="856"/>
          </a:xfrm>
          <a:solidFill>
            <a:srgbClr val="EDDD9E"/>
          </a:solidFill>
        </p:grpSpPr>
        <p:sp>
          <p:nvSpPr>
            <p:cNvPr id="22" name="Rectangle 9"/>
            <p:cNvSpPr>
              <a:spLocks noChangeArrowheads="1"/>
            </p:cNvSpPr>
            <p:nvPr/>
          </p:nvSpPr>
          <p:spPr bwMode="auto">
            <a:xfrm>
              <a:off x="4014" y="1352"/>
              <a:ext cx="1134" cy="616"/>
            </a:xfrm>
            <a:prstGeom prst="rect">
              <a:avLst/>
            </a:prstGeom>
            <a:grpFill/>
            <a:ln w="9525">
              <a:solidFill>
                <a:schemeClr val="tx1"/>
              </a:solidFill>
              <a:miter lim="800000"/>
              <a:headEnd/>
              <a:tailEnd/>
            </a:ln>
          </p:spPr>
          <p:txBody>
            <a:bodyPr wrap="none" anchor="ctr"/>
            <a:lstStyle/>
            <a:p>
              <a:pPr algn="ctr"/>
              <a:r>
                <a:rPr lang="sv-SE" sz="2000" b="1" dirty="0">
                  <a:solidFill>
                    <a:srgbClr val="000000"/>
                  </a:solidFill>
                  <a:latin typeface="Calibri" charset="0"/>
                  <a:cs typeface="Calibri" charset="0"/>
                </a:rPr>
                <a:t>Lagråd</a:t>
              </a:r>
            </a:p>
            <a:p>
              <a:pPr algn="ctr"/>
              <a:r>
                <a:rPr lang="sv-SE" sz="2000" b="1" dirty="0">
                  <a:solidFill>
                    <a:srgbClr val="000000"/>
                  </a:solidFill>
                  <a:latin typeface="Calibri" charset="0"/>
                  <a:cs typeface="Calibri" charset="0"/>
                </a:rPr>
                <a:t>vart 3:e </a:t>
              </a:r>
              <a:r>
                <a:rPr lang="sv-SE" sz="2000" b="1" dirty="0" smtClean="0">
                  <a:solidFill>
                    <a:srgbClr val="000000"/>
                  </a:solidFill>
                  <a:latin typeface="Calibri" charset="0"/>
                  <a:cs typeface="Calibri" charset="0"/>
                </a:rPr>
                <a:t>år</a:t>
              </a:r>
            </a:p>
            <a:p>
              <a:pPr algn="ctr"/>
              <a:r>
                <a:rPr lang="sv-SE" sz="2000" b="1" dirty="0" smtClean="0">
                  <a:solidFill>
                    <a:srgbClr val="000000"/>
                  </a:solidFill>
                  <a:latin typeface="Calibri" charset="0"/>
                  <a:cs typeface="Calibri" charset="0"/>
                </a:rPr>
                <a:t>2016</a:t>
              </a:r>
              <a:endParaRPr lang="sv-SE" sz="2000" b="1" dirty="0">
                <a:solidFill>
                  <a:srgbClr val="000000"/>
                </a:solidFill>
                <a:latin typeface="Calibri" charset="0"/>
                <a:cs typeface="Calibri" charset="0"/>
              </a:endParaRPr>
            </a:p>
          </p:txBody>
        </p:sp>
        <p:sp>
          <p:nvSpPr>
            <p:cNvPr id="23" name="Line 19"/>
            <p:cNvSpPr>
              <a:spLocks noChangeShapeType="1"/>
            </p:cNvSpPr>
            <p:nvPr/>
          </p:nvSpPr>
          <p:spPr bwMode="auto">
            <a:xfrm>
              <a:off x="3720" y="1112"/>
              <a:ext cx="288" cy="312"/>
            </a:xfrm>
            <a:prstGeom prst="line">
              <a:avLst/>
            </a:prstGeom>
            <a:grpFill/>
            <a:ln w="9525">
              <a:solidFill>
                <a:schemeClr val="tx1"/>
              </a:solidFill>
              <a:round/>
              <a:headEnd/>
              <a:tailEnd/>
            </a:ln>
            <a:extLst/>
          </p:spPr>
          <p:txBody>
            <a:bodyPr/>
            <a:lstStyle/>
            <a:p>
              <a:endParaRPr lang="en-US"/>
            </a:p>
          </p:txBody>
        </p:sp>
      </p:grpSp>
      <p:sp>
        <p:nvSpPr>
          <p:cNvPr id="25" name="textruta 45"/>
          <p:cNvSpPr txBox="1">
            <a:spLocks noChangeArrowheads="1"/>
          </p:cNvSpPr>
          <p:nvPr/>
        </p:nvSpPr>
        <p:spPr bwMode="auto">
          <a:xfrm>
            <a:off x="3924300" y="1435100"/>
            <a:ext cx="2717800" cy="1077210"/>
          </a:xfrm>
          <a:prstGeom prst="rect">
            <a:avLst/>
          </a:prstGeom>
          <a:solidFill>
            <a:srgbClr val="EDDD9E"/>
          </a:solidFill>
          <a:ln w="9525">
            <a:solidFill>
              <a:schemeClr val="tx1"/>
            </a:solidFill>
            <a:miter lim="800000"/>
            <a:headEnd/>
            <a:tailEnd/>
          </a:ln>
        </p:spPr>
        <p:txBody>
          <a:bodyPr lIns="91430" tIns="45716" rIns="91430" bIns="45716">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sv-SE" sz="2000" b="1" dirty="0">
                <a:solidFill>
                  <a:schemeClr val="tx2"/>
                </a:solidFill>
                <a:latin typeface="Calibri" charset="0"/>
                <a:ea typeface="ヒラギノ角ゴ Pro W3" charset="0"/>
                <a:cs typeface="Calibri" charset="0"/>
              </a:rPr>
              <a:t>Rotary International</a:t>
            </a:r>
          </a:p>
          <a:p>
            <a:pPr algn="ctr" eaLnBrk="1" hangingPunct="1"/>
            <a:r>
              <a:rPr lang="sv-SE" sz="2000" b="1" dirty="0">
                <a:solidFill>
                  <a:schemeClr val="tx2"/>
                </a:solidFill>
                <a:latin typeface="Calibri" charset="0"/>
                <a:ea typeface="ヒラギノ角ゴ Pro W3" charset="0"/>
                <a:cs typeface="Calibri" charset="0"/>
              </a:rPr>
              <a:t>President</a:t>
            </a:r>
          </a:p>
          <a:p>
            <a:pPr eaLnBrk="1" hangingPunct="1"/>
            <a:endParaRPr lang="sv-SE" dirty="0"/>
          </a:p>
        </p:txBody>
      </p:sp>
      <p:pic>
        <p:nvPicPr>
          <p:cNvPr id="27" name="B 9668"/>
          <p:cNvPicPr/>
          <p:nvPr/>
        </p:nvPicPr>
        <p:blipFill>
          <a:blip r:embed="rId3" cstate="email">
            <a:extLst>
              <a:ext uri="{28A0092B-C50C-407E-A947-70E740481C1C}">
                <a14:useLocalDpi xmlns:a14="http://schemas.microsoft.com/office/drawing/2010/main"/>
              </a:ext>
            </a:extLst>
          </a:blip>
          <a:srcRect/>
          <a:stretch>
            <a:fillRect/>
          </a:stretch>
        </p:blipFill>
        <p:spPr bwMode="auto">
          <a:xfrm>
            <a:off x="7454901" y="3844290"/>
            <a:ext cx="1045528" cy="922020"/>
          </a:xfrm>
          <a:prstGeom prst="rect">
            <a:avLst/>
          </a:prstGeom>
          <a:noFill/>
          <a:ln w="9525">
            <a:noFill/>
            <a:miter lim="800000"/>
            <a:headEnd/>
            <a:tailEnd/>
          </a:ln>
        </p:spPr>
      </p:pic>
      <p:sp>
        <p:nvSpPr>
          <p:cNvPr id="31" name="Rectangle 30"/>
          <p:cNvSpPr/>
          <p:nvPr/>
        </p:nvSpPr>
        <p:spPr>
          <a:xfrm>
            <a:off x="107504" y="476672"/>
            <a:ext cx="3337004" cy="461665"/>
          </a:xfrm>
          <a:prstGeom prst="rect">
            <a:avLst/>
          </a:prstGeom>
        </p:spPr>
        <p:txBody>
          <a:bodyPr wrap="none">
            <a:spAutoFit/>
          </a:bodyPr>
          <a:lstStyle/>
          <a:p>
            <a:r>
              <a:rPr lang="en-US" dirty="0" smtClean="0">
                <a:solidFill>
                  <a:schemeClr val="bg1"/>
                </a:solidFill>
                <a:latin typeface="Arial Narrow"/>
                <a:ea typeface="+mj-ea"/>
                <a:cs typeface="Arial Narrow"/>
              </a:rPr>
              <a:t>ROTARY</a:t>
            </a:r>
            <a:r>
              <a:rPr lang="en-US" b="1" dirty="0" smtClean="0">
                <a:solidFill>
                  <a:schemeClr val="bg1"/>
                </a:solidFill>
                <a:latin typeface="Arial Narrow"/>
                <a:ea typeface="+mj-ea"/>
                <a:cs typeface="Arial Narrow"/>
              </a:rPr>
              <a:t> </a:t>
            </a:r>
            <a:r>
              <a:rPr lang="en-US" dirty="0" smtClean="0">
                <a:solidFill>
                  <a:schemeClr val="bg1"/>
                </a:solidFill>
                <a:latin typeface="Arial Narrow"/>
                <a:ea typeface="+mj-ea"/>
                <a:cs typeface="Arial Narrow"/>
              </a:rPr>
              <a:t>INTERNATIONAL</a:t>
            </a:r>
            <a:endParaRPr lang="sv-SE" dirty="0">
              <a:solidFill>
                <a:schemeClr val="bg1"/>
              </a:solidFill>
              <a:latin typeface="Arial Narrow"/>
              <a:ea typeface="+mj-ea"/>
              <a:cs typeface="Arial Narrow"/>
            </a:endParaRPr>
          </a:p>
        </p:txBody>
      </p:sp>
      <p:sp>
        <p:nvSpPr>
          <p:cNvPr id="3" name="TextBox 2"/>
          <p:cNvSpPr txBox="1"/>
          <p:nvPr/>
        </p:nvSpPr>
        <p:spPr>
          <a:xfrm>
            <a:off x="4155102" y="2075647"/>
            <a:ext cx="2348272" cy="400110"/>
          </a:xfrm>
          <a:prstGeom prst="rect">
            <a:avLst/>
          </a:prstGeom>
          <a:noFill/>
        </p:spPr>
        <p:txBody>
          <a:bodyPr wrap="none" rtlCol="0">
            <a:spAutoFit/>
          </a:bodyPr>
          <a:lstStyle/>
          <a:p>
            <a:r>
              <a:rPr lang="sv-SE" sz="2000" b="1" dirty="0" smtClean="0">
                <a:solidFill>
                  <a:schemeClr val="tx2"/>
                </a:solidFill>
                <a:latin typeface="Calibri" charset="0"/>
                <a:cs typeface="Calibri" charset="0"/>
              </a:rPr>
              <a:t>Gary Huang 2014-15</a:t>
            </a:r>
            <a:endParaRPr lang="sv-SE" sz="2000" b="1" dirty="0">
              <a:solidFill>
                <a:schemeClr val="tx2"/>
              </a:solidFill>
              <a:latin typeface="Calibri" charset="0"/>
              <a:cs typeface="Calibri" charset="0"/>
            </a:endParaRPr>
          </a:p>
        </p:txBody>
      </p:sp>
      <p:pic>
        <p:nvPicPr>
          <p:cNvPr id="4" name="Picture 3" descr="Distriktsstandar.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890" y="4800338"/>
            <a:ext cx="509307" cy="703491"/>
          </a:xfrm>
          <a:prstGeom prst="rect">
            <a:avLst/>
          </a:prstGeom>
        </p:spPr>
      </p:pic>
      <p:pic>
        <p:nvPicPr>
          <p:cNvPr id="30"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619672" y="3284984"/>
            <a:ext cx="1280715" cy="2857469"/>
          </a:xfrm>
          <a:prstGeom prst="rect">
            <a:avLst/>
          </a:prstGeom>
          <a:noFill/>
          <a:ln w="9525">
            <a:noFill/>
            <a:miter lim="800000"/>
            <a:headEnd/>
            <a:tailEnd/>
          </a:ln>
        </p:spPr>
      </p:pic>
    </p:spTree>
    <p:extLst>
      <p:ext uri="{BB962C8B-B14F-4D97-AF65-F5344CB8AC3E}">
        <p14:creationId xmlns:p14="http://schemas.microsoft.com/office/powerpoint/2010/main" val="4255523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sz="3200" dirty="0"/>
              <a:t>FYRFRÅGEPROVET</a:t>
            </a:r>
            <a:endParaRPr lang="sv-SE" sz="3200" dirty="0"/>
          </a:p>
        </p:txBody>
      </p:sp>
      <p:sp>
        <p:nvSpPr>
          <p:cNvPr id="4" name="Platshållare för innehåll 3"/>
          <p:cNvSpPr>
            <a:spLocks noGrp="1"/>
          </p:cNvSpPr>
          <p:nvPr>
            <p:ph idx="1"/>
          </p:nvPr>
        </p:nvSpPr>
        <p:spPr/>
        <p:txBody>
          <a:bodyPr/>
          <a:lstStyle/>
          <a:p>
            <a:pPr marL="514350" indent="-514350">
              <a:buFont typeface="+mj-lt"/>
              <a:buAutoNum type="arabicPeriod"/>
            </a:pPr>
            <a:r>
              <a:rPr lang="sv-SE" b="1" dirty="0" smtClean="0"/>
              <a:t>Är </a:t>
            </a:r>
            <a:r>
              <a:rPr lang="sv-SE" b="1" dirty="0"/>
              <a:t>det </a:t>
            </a:r>
            <a:r>
              <a:rPr lang="sv-SE" b="1" dirty="0">
                <a:solidFill>
                  <a:srgbClr val="0070C0"/>
                </a:solidFill>
              </a:rPr>
              <a:t>SANT</a:t>
            </a:r>
            <a:r>
              <a:rPr lang="sv-SE" b="1" dirty="0"/>
              <a:t>?</a:t>
            </a:r>
          </a:p>
          <a:p>
            <a:pPr marL="514350" indent="-514350">
              <a:buFont typeface="+mj-lt"/>
              <a:buAutoNum type="arabicPeriod"/>
            </a:pPr>
            <a:r>
              <a:rPr lang="sv-SE" b="1" dirty="0" smtClean="0"/>
              <a:t>Är </a:t>
            </a:r>
            <a:r>
              <a:rPr lang="sv-SE" b="1" dirty="0"/>
              <a:t>det </a:t>
            </a:r>
            <a:r>
              <a:rPr lang="sv-SE" b="1" dirty="0">
                <a:solidFill>
                  <a:srgbClr val="0070C0"/>
                </a:solidFill>
              </a:rPr>
              <a:t>RÄTTVIST</a:t>
            </a:r>
            <a:r>
              <a:rPr lang="sv-SE" b="1" dirty="0"/>
              <a:t> mot alla parter?</a:t>
            </a:r>
          </a:p>
          <a:p>
            <a:pPr marL="514350" indent="-514350">
              <a:buFont typeface="+mj-lt"/>
              <a:buAutoNum type="arabicPeriod"/>
            </a:pPr>
            <a:r>
              <a:rPr lang="sv-SE" b="1" dirty="0" smtClean="0"/>
              <a:t>Kommer </a:t>
            </a:r>
            <a:r>
              <a:rPr lang="sv-SE" b="1" dirty="0"/>
              <a:t>det </a:t>
            </a:r>
            <a:r>
              <a:rPr lang="sv-SE" b="1" dirty="0" smtClean="0"/>
              <a:t>att </a:t>
            </a:r>
            <a:r>
              <a:rPr lang="sv-SE" b="1" dirty="0"/>
              <a:t>skapa </a:t>
            </a:r>
            <a:r>
              <a:rPr lang="sv-SE" b="1" dirty="0" smtClean="0">
                <a:solidFill>
                  <a:srgbClr val="0070C0"/>
                </a:solidFill>
              </a:rPr>
              <a:t>GOODWILL</a:t>
            </a:r>
            <a:r>
              <a:rPr lang="sv-SE" b="1" dirty="0" smtClean="0"/>
              <a:t> och </a:t>
            </a:r>
            <a:r>
              <a:rPr lang="sv-SE" b="1" dirty="0" smtClean="0">
                <a:solidFill>
                  <a:srgbClr val="0070C0"/>
                </a:solidFill>
              </a:rPr>
              <a:t>BÄTTRE VÄNSKAPS-FÖRHÅLLANDEN</a:t>
            </a:r>
            <a:r>
              <a:rPr lang="sv-SE" b="1" dirty="0"/>
              <a:t>?</a:t>
            </a:r>
          </a:p>
          <a:p>
            <a:pPr marL="514350" indent="-514350">
              <a:buFont typeface="+mj-lt"/>
              <a:buAutoNum type="arabicPeriod"/>
            </a:pPr>
            <a:r>
              <a:rPr lang="sv-SE" b="1" dirty="0" smtClean="0"/>
              <a:t>Kommer </a:t>
            </a:r>
            <a:r>
              <a:rPr lang="sv-SE" b="1" dirty="0"/>
              <a:t>det </a:t>
            </a:r>
            <a:r>
              <a:rPr lang="sv-SE" b="1" dirty="0" smtClean="0"/>
              <a:t>att </a:t>
            </a:r>
            <a:r>
              <a:rPr lang="sv-SE" b="1" dirty="0"/>
              <a:t>vara </a:t>
            </a:r>
            <a:r>
              <a:rPr lang="sv-SE" b="1" dirty="0" smtClean="0"/>
              <a:t>till </a:t>
            </a:r>
            <a:r>
              <a:rPr lang="sv-SE" b="1" dirty="0">
                <a:solidFill>
                  <a:srgbClr val="0070C0"/>
                </a:solidFill>
              </a:rPr>
              <a:t>FÖRDEL</a:t>
            </a:r>
            <a:r>
              <a:rPr lang="sv-SE" b="1" dirty="0"/>
              <a:t> </a:t>
            </a:r>
            <a:r>
              <a:rPr lang="sv-SE" b="1" dirty="0" smtClean="0"/>
              <a:t>för alla </a:t>
            </a:r>
            <a:r>
              <a:rPr lang="sv-SE" b="1" dirty="0"/>
              <a:t>som berörs?</a:t>
            </a:r>
            <a:endParaRPr lang="sv-SE" dirty="0"/>
          </a:p>
        </p:txBody>
      </p:sp>
    </p:spTree>
    <p:extLst>
      <p:ext uri="{BB962C8B-B14F-4D97-AF65-F5344CB8AC3E}">
        <p14:creationId xmlns:p14="http://schemas.microsoft.com/office/powerpoint/2010/main" val="828630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VÅRT MOTTO</a:t>
            </a:r>
            <a:endParaRPr lang="sv-SE" dirty="0"/>
          </a:p>
        </p:txBody>
      </p:sp>
      <p:sp>
        <p:nvSpPr>
          <p:cNvPr id="3" name="Platshållare för innehåll 2"/>
          <p:cNvSpPr>
            <a:spLocks noGrp="1"/>
          </p:cNvSpPr>
          <p:nvPr>
            <p:ph idx="1"/>
          </p:nvPr>
        </p:nvSpPr>
        <p:spPr/>
        <p:txBody>
          <a:bodyPr/>
          <a:lstStyle/>
          <a:p>
            <a:pPr marL="0" indent="0" algn="ctr">
              <a:buNone/>
            </a:pPr>
            <a:r>
              <a:rPr lang="sv-SE" dirty="0" smtClean="0"/>
              <a:t>Genom medlemmarnas, kunskaper, e</a:t>
            </a:r>
            <a:r>
              <a:rPr lang="sv-SE" dirty="0" smtClean="0"/>
              <a:t>rfarenheter och engagemang göra skillnad för Arboga</a:t>
            </a:r>
            <a:endParaRPr lang="sv-SE" dirty="0"/>
          </a:p>
        </p:txBody>
      </p:sp>
      <p:pic>
        <p:nvPicPr>
          <p:cNvPr id="5" name="Bildobjekt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11760" y="3212976"/>
            <a:ext cx="4320480" cy="2900645"/>
          </a:xfrm>
          <a:prstGeom prst="rect">
            <a:avLst/>
          </a:prstGeom>
        </p:spPr>
      </p:pic>
    </p:spTree>
    <p:extLst>
      <p:ext uri="{BB962C8B-B14F-4D97-AF65-F5344CB8AC3E}">
        <p14:creationId xmlns:p14="http://schemas.microsoft.com/office/powerpoint/2010/main" val="1117624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ROTARYÅRETS FASTA HÄNDELSER  2340 </a:t>
            </a:r>
            <a:endParaRPr lang="en-US" dirty="0"/>
          </a:p>
        </p:txBody>
      </p:sp>
      <p:sp>
        <p:nvSpPr>
          <p:cNvPr id="3" name="Content Placeholder 2"/>
          <p:cNvSpPr>
            <a:spLocks noGrp="1"/>
          </p:cNvSpPr>
          <p:nvPr>
            <p:ph idx="1"/>
          </p:nvPr>
        </p:nvSpPr>
        <p:spPr>
          <a:xfrm>
            <a:off x="457200" y="1219200"/>
            <a:ext cx="3707552" cy="4525963"/>
          </a:xfrm>
          <a:prstGeom prst="rect">
            <a:avLst/>
          </a:prstGeom>
        </p:spPr>
        <p:txBody>
          <a:bodyPr lIns="0" tIns="0" rIns="0" bIns="0"/>
          <a:lstStyle/>
          <a:p>
            <a:pPr marL="0" indent="0">
              <a:buNone/>
            </a:pPr>
            <a:r>
              <a:rPr lang="en-US" sz="2400" b="1" dirty="0" smtClean="0"/>
              <a:t>HÖSTEN</a:t>
            </a:r>
          </a:p>
          <a:p>
            <a:r>
              <a:rPr lang="en-US" sz="2400" dirty="0" smtClean="0"/>
              <a:t>24 </a:t>
            </a:r>
            <a:r>
              <a:rPr lang="en-US" sz="2400" dirty="0" err="1" smtClean="0"/>
              <a:t>oktober</a:t>
            </a:r>
            <a:r>
              <a:rPr lang="en-US" sz="2400" dirty="0" smtClean="0"/>
              <a:t> – </a:t>
            </a:r>
            <a:r>
              <a:rPr lang="en-US" sz="2400" dirty="0" err="1" smtClean="0"/>
              <a:t>världs-poliodagen</a:t>
            </a:r>
            <a:endParaRPr lang="en-US" sz="2400" dirty="0" smtClean="0"/>
          </a:p>
          <a:p>
            <a:r>
              <a:rPr lang="en-US" sz="2400" dirty="0" smtClean="0"/>
              <a:t>TRF </a:t>
            </a:r>
            <a:r>
              <a:rPr lang="en-US" sz="2400" dirty="0" err="1"/>
              <a:t>seminarium</a:t>
            </a:r>
            <a:endParaRPr lang="en-US" sz="2400" dirty="0"/>
          </a:p>
          <a:p>
            <a:r>
              <a:rPr lang="en-US" sz="2400" dirty="0" err="1"/>
              <a:t>Medlems</a:t>
            </a:r>
            <a:r>
              <a:rPr lang="en-US" sz="2400" dirty="0"/>
              <a:t>- </a:t>
            </a:r>
            <a:r>
              <a:rPr lang="en-US" sz="2400" dirty="0" err="1"/>
              <a:t>och</a:t>
            </a:r>
            <a:r>
              <a:rPr lang="en-US" sz="2400" dirty="0"/>
              <a:t> PR-</a:t>
            </a:r>
            <a:r>
              <a:rPr lang="en-US" sz="2400" dirty="0" err="1"/>
              <a:t>seminarium</a:t>
            </a:r>
            <a:endParaRPr lang="en-US" sz="2400" dirty="0"/>
          </a:p>
          <a:p>
            <a:r>
              <a:rPr lang="en-US" sz="2400" dirty="0" err="1" smtClean="0"/>
              <a:t>Distriktskonferens</a:t>
            </a:r>
            <a:endParaRPr lang="en-US" sz="2400" dirty="0" smtClean="0"/>
          </a:p>
          <a:p>
            <a:r>
              <a:rPr lang="en-US" sz="2400" dirty="0" err="1" smtClean="0"/>
              <a:t>Distriktets</a:t>
            </a:r>
            <a:r>
              <a:rPr lang="en-US" sz="2400" dirty="0" smtClean="0"/>
              <a:t> </a:t>
            </a:r>
            <a:r>
              <a:rPr lang="en-US" sz="2400" dirty="0" err="1" smtClean="0"/>
              <a:t>årsmöte</a:t>
            </a:r>
            <a:endParaRPr lang="en-US" sz="2400" dirty="0" smtClean="0"/>
          </a:p>
          <a:p>
            <a:r>
              <a:rPr lang="en-US" sz="2400" dirty="0" smtClean="0"/>
              <a:t>PETS </a:t>
            </a:r>
            <a:r>
              <a:rPr lang="en-US" sz="2400" dirty="0"/>
              <a:t>1</a:t>
            </a:r>
            <a:endParaRPr lang="en-US" sz="2400" dirty="0" smtClean="0"/>
          </a:p>
          <a:p>
            <a:r>
              <a:rPr lang="en-US" sz="2400" dirty="0" err="1"/>
              <a:t>Klubbens</a:t>
            </a:r>
            <a:r>
              <a:rPr lang="en-US" sz="2400" dirty="0"/>
              <a:t> </a:t>
            </a:r>
            <a:r>
              <a:rPr lang="en-US" sz="2400" dirty="0" err="1"/>
              <a:t>årsmöte</a:t>
            </a:r>
            <a:endParaRPr lang="en-US" sz="2400" dirty="0"/>
          </a:p>
          <a:p>
            <a:pPr marL="0" indent="0">
              <a:buNone/>
            </a:pPr>
            <a:endParaRPr lang="en-US" sz="2400" dirty="0"/>
          </a:p>
        </p:txBody>
      </p:sp>
      <p:sp>
        <p:nvSpPr>
          <p:cNvPr id="2" name="textruta 1"/>
          <p:cNvSpPr txBox="1"/>
          <p:nvPr/>
        </p:nvSpPr>
        <p:spPr>
          <a:xfrm>
            <a:off x="4067944" y="1192684"/>
            <a:ext cx="4968552" cy="2308324"/>
          </a:xfrm>
          <a:prstGeom prst="rect">
            <a:avLst/>
          </a:prstGeom>
          <a:noFill/>
        </p:spPr>
        <p:txBody>
          <a:bodyPr wrap="square" rtlCol="0">
            <a:spAutoFit/>
          </a:bodyPr>
          <a:lstStyle/>
          <a:p>
            <a:pPr marL="0" indent="0">
              <a:buNone/>
            </a:pPr>
            <a:r>
              <a:rPr lang="en-US" b="1" dirty="0">
                <a:solidFill>
                  <a:schemeClr val="bg2">
                    <a:lumMod val="10000"/>
                  </a:schemeClr>
                </a:solidFill>
                <a:latin typeface="Georgia" panose="02040502050405020303" pitchFamily="18" charset="0"/>
              </a:rPr>
              <a:t>VÅREN</a:t>
            </a:r>
          </a:p>
          <a:p>
            <a:pPr marL="342900" indent="-342900">
              <a:buFont typeface="Arial" panose="020B0604020202020204" pitchFamily="34" charset="0"/>
              <a:buChar char="•"/>
            </a:pPr>
            <a:r>
              <a:rPr lang="en-US" dirty="0" smtClean="0">
                <a:solidFill>
                  <a:schemeClr val="bg2">
                    <a:lumMod val="10000"/>
                  </a:schemeClr>
                </a:solidFill>
                <a:latin typeface="Georgia" panose="02040502050405020303" pitchFamily="18" charset="0"/>
              </a:rPr>
              <a:t>23 </a:t>
            </a:r>
            <a:r>
              <a:rPr lang="en-US" dirty="0" err="1" smtClean="0">
                <a:solidFill>
                  <a:schemeClr val="bg2">
                    <a:lumMod val="10000"/>
                  </a:schemeClr>
                </a:solidFill>
                <a:latin typeface="Georgia" panose="02040502050405020303" pitchFamily="18" charset="0"/>
              </a:rPr>
              <a:t>februari</a:t>
            </a:r>
            <a:r>
              <a:rPr lang="en-US" dirty="0" smtClean="0">
                <a:solidFill>
                  <a:schemeClr val="bg2">
                    <a:lumMod val="10000"/>
                  </a:schemeClr>
                </a:solidFill>
                <a:latin typeface="Georgia" panose="02040502050405020303" pitchFamily="18" charset="0"/>
              </a:rPr>
              <a:t> – Paul </a:t>
            </a:r>
            <a:r>
              <a:rPr lang="en-US" dirty="0" err="1" smtClean="0">
                <a:solidFill>
                  <a:schemeClr val="bg2">
                    <a:lumMod val="10000"/>
                  </a:schemeClr>
                </a:solidFill>
                <a:latin typeface="Georgia" panose="02040502050405020303" pitchFamily="18" charset="0"/>
              </a:rPr>
              <a:t>Harrisdagen</a:t>
            </a:r>
            <a:endParaRPr lang="en-US" dirty="0" smtClean="0">
              <a:solidFill>
                <a:schemeClr val="bg2">
                  <a:lumMod val="10000"/>
                </a:schemeClr>
              </a:solidFill>
              <a:latin typeface="Georgia" panose="02040502050405020303" pitchFamily="18" charset="0"/>
            </a:endParaRPr>
          </a:p>
          <a:p>
            <a:pPr marL="342900" indent="-342900">
              <a:buFont typeface="Arial" panose="020B0604020202020204" pitchFamily="34" charset="0"/>
              <a:buChar char="•"/>
            </a:pPr>
            <a:r>
              <a:rPr lang="en-US" dirty="0" smtClean="0">
                <a:solidFill>
                  <a:schemeClr val="bg2">
                    <a:lumMod val="10000"/>
                  </a:schemeClr>
                </a:solidFill>
                <a:latin typeface="Georgia" panose="02040502050405020303" pitchFamily="18" charset="0"/>
              </a:rPr>
              <a:t>PETS 2</a:t>
            </a:r>
            <a:endParaRPr lang="en-US" dirty="0">
              <a:solidFill>
                <a:schemeClr val="bg2">
                  <a:lumMod val="10000"/>
                </a:schemeClr>
              </a:solidFill>
              <a:latin typeface="Georgia" panose="02040502050405020303" pitchFamily="18" charset="0"/>
            </a:endParaRPr>
          </a:p>
          <a:p>
            <a:pPr marL="342900" indent="-342900">
              <a:buFont typeface="Arial" panose="020B0604020202020204" pitchFamily="34" charset="0"/>
              <a:buChar char="•"/>
            </a:pPr>
            <a:r>
              <a:rPr lang="en-US" dirty="0" err="1">
                <a:solidFill>
                  <a:schemeClr val="bg2">
                    <a:lumMod val="10000"/>
                  </a:schemeClr>
                </a:solidFill>
                <a:latin typeface="Georgia" panose="02040502050405020303" pitchFamily="18" charset="0"/>
              </a:rPr>
              <a:t>Distriktssamråd</a:t>
            </a:r>
            <a:endParaRPr lang="en-US" dirty="0">
              <a:solidFill>
                <a:schemeClr val="bg2">
                  <a:lumMod val="10000"/>
                </a:schemeClr>
              </a:solidFill>
              <a:latin typeface="Georgia" panose="02040502050405020303" pitchFamily="18" charset="0"/>
            </a:endParaRPr>
          </a:p>
          <a:p>
            <a:pPr marL="342900" indent="-342900">
              <a:buFont typeface="Arial" panose="020B0604020202020204" pitchFamily="34" charset="0"/>
              <a:buChar char="•"/>
            </a:pPr>
            <a:r>
              <a:rPr lang="en-US" dirty="0">
                <a:solidFill>
                  <a:schemeClr val="bg2">
                    <a:lumMod val="10000"/>
                  </a:schemeClr>
                </a:solidFill>
                <a:latin typeface="Georgia" panose="02040502050405020303" pitchFamily="18" charset="0"/>
              </a:rPr>
              <a:t>Rotary International Convention</a:t>
            </a:r>
          </a:p>
          <a:p>
            <a:endParaRPr lang="sv-SE" dirty="0">
              <a:solidFill>
                <a:schemeClr val="bg2">
                  <a:lumMod val="10000"/>
                </a:schemeClr>
              </a:solidFill>
              <a:latin typeface="Georgia" panose="02040502050405020303" pitchFamily="18" charset="0"/>
            </a:endParaRPr>
          </a:p>
        </p:txBody>
      </p:sp>
    </p:spTree>
    <p:extLst>
      <p:ext uri="{BB962C8B-B14F-4D97-AF65-F5344CB8AC3E}">
        <p14:creationId xmlns:p14="http://schemas.microsoft.com/office/powerpoint/2010/main" val="132088036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xmlns:p14="http://schemas.microsoft.com/office/powerpoint/2010/main" spd="med" advClick="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smtClean="0"/>
              <a:t>ROTARYS AFFÄRSIDÉ</a:t>
            </a:r>
            <a:endParaRPr lang="sv-SE" sz="2400" dirty="0"/>
          </a:p>
        </p:txBody>
      </p:sp>
      <p:sp>
        <p:nvSpPr>
          <p:cNvPr id="3" name="Platshållare för innehåll 2"/>
          <p:cNvSpPr>
            <a:spLocks noGrp="1"/>
          </p:cNvSpPr>
          <p:nvPr>
            <p:ph idx="1"/>
          </p:nvPr>
        </p:nvSpPr>
        <p:spPr/>
        <p:txBody>
          <a:bodyPr/>
          <a:lstStyle/>
          <a:p>
            <a:pPr marL="0" indent="0" algn="ctr">
              <a:spcBef>
                <a:spcPts val="1200"/>
              </a:spcBef>
              <a:buNone/>
            </a:pPr>
            <a:r>
              <a:rPr lang="en-US" sz="3600" dirty="0">
                <a:latin typeface="Arial Narrow" pitchFamily="34" charset="0"/>
              </a:rPr>
              <a:t>Rotary </a:t>
            </a:r>
          </a:p>
          <a:p>
            <a:pPr marL="0" indent="0" algn="ctr">
              <a:spcBef>
                <a:spcPts val="1200"/>
              </a:spcBef>
              <a:buNone/>
            </a:pPr>
            <a:r>
              <a:rPr lang="en-US" sz="3600" b="1" dirty="0" err="1">
                <a:latin typeface="Arial Narrow" pitchFamily="34" charset="0"/>
              </a:rPr>
              <a:t>sammanför</a:t>
            </a:r>
            <a:r>
              <a:rPr lang="en-US" sz="3600" b="1" dirty="0">
                <a:latin typeface="Arial Narrow" pitchFamily="34" charset="0"/>
              </a:rPr>
              <a:t> </a:t>
            </a:r>
            <a:r>
              <a:rPr lang="en-US" sz="3600" b="1" dirty="0" err="1">
                <a:latin typeface="Arial Narrow" pitchFamily="34" charset="0"/>
              </a:rPr>
              <a:t>engagerade</a:t>
            </a:r>
            <a:r>
              <a:rPr lang="en-US" sz="3600" b="1" dirty="0">
                <a:latin typeface="Arial Narrow" pitchFamily="34" charset="0"/>
              </a:rPr>
              <a:t> </a:t>
            </a:r>
            <a:r>
              <a:rPr lang="en-US" sz="3600" b="1" dirty="0" err="1">
                <a:latin typeface="Arial Narrow" pitchFamily="34" charset="0"/>
              </a:rPr>
              <a:t>människor</a:t>
            </a:r>
            <a:r>
              <a:rPr lang="en-US" sz="3600" b="1" dirty="0">
                <a:latin typeface="Arial Narrow" pitchFamily="34" charset="0"/>
              </a:rPr>
              <a:t> </a:t>
            </a:r>
          </a:p>
          <a:p>
            <a:pPr marL="0" indent="0" algn="ctr">
              <a:spcBef>
                <a:spcPts val="1200"/>
              </a:spcBef>
              <a:buNone/>
            </a:pPr>
            <a:r>
              <a:rPr lang="en-US" sz="3600" dirty="0" err="1">
                <a:latin typeface="Arial Narrow" pitchFamily="34" charset="0"/>
              </a:rPr>
              <a:t>från</a:t>
            </a:r>
            <a:r>
              <a:rPr lang="en-US" sz="3600" dirty="0">
                <a:latin typeface="Arial Narrow" pitchFamily="34" charset="0"/>
              </a:rPr>
              <a:t> </a:t>
            </a:r>
            <a:r>
              <a:rPr lang="en-US" sz="3600" dirty="0" err="1">
                <a:latin typeface="Arial Narrow" pitchFamily="34" charset="0"/>
              </a:rPr>
              <a:t>olika</a:t>
            </a:r>
            <a:r>
              <a:rPr lang="en-US" sz="3600" dirty="0">
                <a:latin typeface="Arial Narrow" pitchFamily="34" charset="0"/>
              </a:rPr>
              <a:t> </a:t>
            </a:r>
            <a:r>
              <a:rPr lang="en-US" sz="3600" dirty="0" err="1">
                <a:latin typeface="Arial Narrow" pitchFamily="34" charset="0"/>
              </a:rPr>
              <a:t>kontinenter</a:t>
            </a:r>
            <a:r>
              <a:rPr lang="en-US" sz="3600" dirty="0">
                <a:latin typeface="Arial Narrow" pitchFamily="34" charset="0"/>
              </a:rPr>
              <a:t>, </a:t>
            </a:r>
            <a:r>
              <a:rPr lang="en-US" sz="3600" dirty="0" err="1">
                <a:latin typeface="Arial Narrow" pitchFamily="34" charset="0"/>
              </a:rPr>
              <a:t>kulturer</a:t>
            </a:r>
            <a:r>
              <a:rPr lang="en-US" sz="3600" dirty="0">
                <a:latin typeface="Arial Narrow" pitchFamily="34" charset="0"/>
              </a:rPr>
              <a:t> </a:t>
            </a:r>
            <a:r>
              <a:rPr lang="en-US" sz="3600" dirty="0" err="1">
                <a:latin typeface="Arial Narrow" pitchFamily="34" charset="0"/>
              </a:rPr>
              <a:t>och</a:t>
            </a:r>
            <a:r>
              <a:rPr lang="en-US" sz="3600" dirty="0">
                <a:latin typeface="Arial Narrow" pitchFamily="34" charset="0"/>
              </a:rPr>
              <a:t> </a:t>
            </a:r>
            <a:r>
              <a:rPr lang="en-US" sz="3600" dirty="0" err="1">
                <a:latin typeface="Arial Narrow" pitchFamily="34" charset="0"/>
              </a:rPr>
              <a:t>yrken</a:t>
            </a:r>
            <a:r>
              <a:rPr lang="en-US" sz="3600" dirty="0">
                <a:latin typeface="Arial Narrow" pitchFamily="34" charset="0"/>
              </a:rPr>
              <a:t> </a:t>
            </a:r>
            <a:r>
              <a:rPr lang="en-US" sz="3600" dirty="0" smtClean="0">
                <a:latin typeface="Arial Narrow" pitchFamily="34" charset="0"/>
              </a:rPr>
              <a:t/>
            </a:r>
            <a:br>
              <a:rPr lang="en-US" sz="3600" dirty="0" smtClean="0">
                <a:latin typeface="Arial Narrow" pitchFamily="34" charset="0"/>
              </a:rPr>
            </a:br>
            <a:r>
              <a:rPr lang="en-US" sz="3600" dirty="0" err="1" smtClean="0">
                <a:latin typeface="Arial Narrow" pitchFamily="34" charset="0"/>
              </a:rPr>
              <a:t>så</a:t>
            </a:r>
            <a:r>
              <a:rPr lang="en-US" sz="3600" dirty="0" smtClean="0">
                <a:latin typeface="Arial Narrow" pitchFamily="34" charset="0"/>
              </a:rPr>
              <a:t> </a:t>
            </a:r>
            <a:r>
              <a:rPr lang="en-US" sz="3600" dirty="0" err="1">
                <a:latin typeface="Arial Narrow" pitchFamily="34" charset="0"/>
              </a:rPr>
              <a:t>att</a:t>
            </a:r>
            <a:r>
              <a:rPr lang="en-US" sz="3600" dirty="0">
                <a:latin typeface="Arial Narrow" pitchFamily="34" charset="0"/>
              </a:rPr>
              <a:t> de </a:t>
            </a:r>
            <a:r>
              <a:rPr lang="en-US" sz="3600" dirty="0" err="1">
                <a:latin typeface="Arial Narrow" pitchFamily="34" charset="0"/>
              </a:rPr>
              <a:t>kan</a:t>
            </a:r>
            <a:r>
              <a:rPr lang="en-US" sz="3600" dirty="0">
                <a:latin typeface="Arial Narrow" pitchFamily="34" charset="0"/>
              </a:rPr>
              <a:t> </a:t>
            </a:r>
          </a:p>
          <a:p>
            <a:pPr marL="0" indent="0" algn="ctr">
              <a:spcBef>
                <a:spcPts val="1200"/>
              </a:spcBef>
              <a:buNone/>
            </a:pPr>
            <a:r>
              <a:rPr lang="en-US" sz="3600" b="1" dirty="0" err="1">
                <a:latin typeface="Arial Narrow" pitchFamily="34" charset="0"/>
              </a:rPr>
              <a:t>utbyta</a:t>
            </a:r>
            <a:r>
              <a:rPr lang="en-US" sz="3600" b="1" dirty="0">
                <a:latin typeface="Arial Narrow" pitchFamily="34" charset="0"/>
              </a:rPr>
              <a:t> </a:t>
            </a:r>
            <a:r>
              <a:rPr lang="en-US" sz="3600" b="1" dirty="0" err="1">
                <a:latin typeface="Arial Narrow" pitchFamily="34" charset="0"/>
              </a:rPr>
              <a:t>idéer</a:t>
            </a:r>
            <a:r>
              <a:rPr lang="en-US" sz="3600" dirty="0">
                <a:latin typeface="Arial Narrow" pitchFamily="34" charset="0"/>
              </a:rPr>
              <a:t> </a:t>
            </a:r>
            <a:r>
              <a:rPr lang="en-US" sz="3600" dirty="0" err="1">
                <a:latin typeface="Arial Narrow" pitchFamily="34" charset="0"/>
              </a:rPr>
              <a:t>och</a:t>
            </a:r>
            <a:r>
              <a:rPr lang="en-US" sz="3600" dirty="0">
                <a:latin typeface="Arial Narrow" pitchFamily="34" charset="0"/>
              </a:rPr>
              <a:t> </a:t>
            </a:r>
            <a:r>
              <a:rPr lang="en-US" sz="3600" b="1" dirty="0" err="1">
                <a:latin typeface="Arial Narrow" pitchFamily="34" charset="0"/>
              </a:rPr>
              <a:t>vidta</a:t>
            </a:r>
            <a:r>
              <a:rPr lang="en-US" sz="3600" b="1" dirty="0">
                <a:latin typeface="Arial Narrow" pitchFamily="34" charset="0"/>
              </a:rPr>
              <a:t> </a:t>
            </a:r>
            <a:r>
              <a:rPr lang="en-US" sz="3600" b="1" dirty="0" err="1">
                <a:latin typeface="Arial Narrow" pitchFamily="34" charset="0"/>
              </a:rPr>
              <a:t>åtgärder</a:t>
            </a:r>
            <a:endParaRPr lang="en-US" sz="3600" b="1" dirty="0">
              <a:latin typeface="Arial Narrow" pitchFamily="34" charset="0"/>
            </a:endParaRPr>
          </a:p>
          <a:p>
            <a:pPr marL="0" indent="0" algn="ctr">
              <a:spcBef>
                <a:spcPts val="1200"/>
              </a:spcBef>
              <a:buNone/>
            </a:pPr>
            <a:r>
              <a:rPr lang="en-US" sz="3600" dirty="0" err="1">
                <a:latin typeface="Arial Narrow" pitchFamily="34" charset="0"/>
              </a:rPr>
              <a:t>i</a:t>
            </a:r>
            <a:r>
              <a:rPr lang="en-US" sz="3600" dirty="0">
                <a:latin typeface="Arial Narrow" pitchFamily="34" charset="0"/>
              </a:rPr>
              <a:t> </a:t>
            </a:r>
            <a:r>
              <a:rPr lang="en-US" sz="3600" dirty="0" err="1" smtClean="0">
                <a:latin typeface="Arial Narrow" pitchFamily="34" charset="0"/>
              </a:rPr>
              <a:t>samhället</a:t>
            </a:r>
            <a:r>
              <a:rPr lang="en-US" sz="3600" dirty="0" smtClean="0">
                <a:latin typeface="Arial Narrow" pitchFamily="34" charset="0"/>
              </a:rPr>
              <a:t> </a:t>
            </a:r>
            <a:r>
              <a:rPr lang="en-US" sz="3600" dirty="0" err="1">
                <a:latin typeface="Arial Narrow" pitchFamily="34" charset="0"/>
              </a:rPr>
              <a:t>i</a:t>
            </a:r>
            <a:r>
              <a:rPr lang="en-US" sz="3600" dirty="0">
                <a:latin typeface="Arial Narrow" pitchFamily="34" charset="0"/>
              </a:rPr>
              <a:t> </a:t>
            </a:r>
            <a:r>
              <a:rPr lang="en-US" sz="3600" dirty="0" err="1">
                <a:latin typeface="Arial Narrow" pitchFamily="34" charset="0"/>
              </a:rPr>
              <a:t>hela</a:t>
            </a:r>
            <a:r>
              <a:rPr lang="en-US" sz="3600" dirty="0">
                <a:latin typeface="Arial Narrow" pitchFamily="34" charset="0"/>
              </a:rPr>
              <a:t> </a:t>
            </a:r>
            <a:r>
              <a:rPr lang="en-US" sz="3600" dirty="0" err="1" smtClean="0">
                <a:latin typeface="Arial Narrow" pitchFamily="34" charset="0"/>
              </a:rPr>
              <a:t>världen</a:t>
            </a:r>
            <a:r>
              <a:rPr lang="en-US" sz="3600" dirty="0" smtClean="0">
                <a:latin typeface="Arial Narrow" pitchFamily="34" charset="0"/>
              </a:rPr>
              <a:t>.</a:t>
            </a:r>
            <a:endParaRPr lang="sv-SE" sz="3200" dirty="0"/>
          </a:p>
        </p:txBody>
      </p:sp>
    </p:spTree>
    <p:extLst>
      <p:ext uri="{BB962C8B-B14F-4D97-AF65-F5344CB8AC3E}">
        <p14:creationId xmlns:p14="http://schemas.microsoft.com/office/powerpoint/2010/main" val="4214896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MÅNADSTEMAN</a:t>
            </a:r>
            <a:endParaRPr lang="sv-SE" dirty="0"/>
          </a:p>
        </p:txBody>
      </p:sp>
      <p:sp>
        <p:nvSpPr>
          <p:cNvPr id="3" name="Platshållare för innehåll 2"/>
          <p:cNvSpPr>
            <a:spLocks noGrp="1"/>
          </p:cNvSpPr>
          <p:nvPr>
            <p:ph idx="1"/>
          </p:nvPr>
        </p:nvSpPr>
        <p:spPr>
          <a:xfrm>
            <a:off x="528072" y="1268759"/>
            <a:ext cx="3898776" cy="4525963"/>
          </a:xfrm>
        </p:spPr>
        <p:txBody>
          <a:bodyPr/>
          <a:lstStyle/>
          <a:p>
            <a:r>
              <a:rPr lang="sv-SE" sz="2400" dirty="0" smtClean="0"/>
              <a:t>Juli</a:t>
            </a:r>
          </a:p>
          <a:p>
            <a:r>
              <a:rPr lang="sv-SE" sz="2400" dirty="0" smtClean="0"/>
              <a:t>Augusti </a:t>
            </a:r>
          </a:p>
          <a:p>
            <a:pPr lvl="1"/>
            <a:r>
              <a:rPr lang="sv-SE" sz="2000" dirty="0" smtClean="0"/>
              <a:t>Medlemskap o utbredning</a:t>
            </a:r>
          </a:p>
          <a:p>
            <a:r>
              <a:rPr lang="sv-SE" sz="2400" dirty="0" smtClean="0"/>
              <a:t>September</a:t>
            </a:r>
          </a:p>
          <a:p>
            <a:pPr lvl="1"/>
            <a:r>
              <a:rPr lang="sv-SE" sz="2000" dirty="0" smtClean="0"/>
              <a:t>Nya generationer</a:t>
            </a:r>
            <a:endParaRPr lang="sv-SE" sz="2400" dirty="0" smtClean="0"/>
          </a:p>
          <a:p>
            <a:r>
              <a:rPr lang="sv-SE" sz="2400" dirty="0" smtClean="0"/>
              <a:t>Oktober </a:t>
            </a:r>
          </a:p>
          <a:p>
            <a:pPr lvl="1"/>
            <a:r>
              <a:rPr lang="sv-SE" sz="2000" dirty="0" smtClean="0"/>
              <a:t>Yrkestjänst</a:t>
            </a:r>
          </a:p>
          <a:p>
            <a:r>
              <a:rPr lang="sv-SE" sz="2400" dirty="0" smtClean="0"/>
              <a:t>November</a:t>
            </a:r>
          </a:p>
          <a:p>
            <a:pPr lvl="1"/>
            <a:r>
              <a:rPr lang="sv-SE" sz="2000" dirty="0" smtClean="0"/>
              <a:t>Rotary Foundation</a:t>
            </a:r>
          </a:p>
          <a:p>
            <a:r>
              <a:rPr lang="sv-SE" sz="2400" dirty="0" smtClean="0"/>
              <a:t>December</a:t>
            </a:r>
          </a:p>
          <a:p>
            <a:pPr lvl="1"/>
            <a:r>
              <a:rPr lang="sv-SE" sz="2000" dirty="0" smtClean="0"/>
              <a:t>Rotaryfamiljen</a:t>
            </a:r>
            <a:endParaRPr lang="sv-SE" sz="2000" dirty="0"/>
          </a:p>
        </p:txBody>
      </p:sp>
      <p:sp>
        <p:nvSpPr>
          <p:cNvPr id="4" name="Platshållare för innehåll 2"/>
          <p:cNvSpPr txBox="1">
            <a:spLocks/>
          </p:cNvSpPr>
          <p:nvPr/>
        </p:nvSpPr>
        <p:spPr>
          <a:xfrm>
            <a:off x="4455398" y="1268760"/>
            <a:ext cx="4536504" cy="4525963"/>
          </a:xfrm>
          <a:prstGeom prst="rect">
            <a:avLst/>
          </a:prstGeom>
        </p:spPr>
        <p:txBody>
          <a:bodyPr/>
          <a:lstStyle>
            <a:lvl1pPr marL="342900" indent="-342900" algn="l" defTabSz="457200" rtl="0" eaLnBrk="1" latinLnBrk="0" hangingPunct="1">
              <a:spcBef>
                <a:spcPct val="20000"/>
              </a:spcBef>
              <a:buFont typeface="Arial"/>
              <a:buChar char="•"/>
              <a:defRPr sz="3000" kern="1200">
                <a:solidFill>
                  <a:schemeClr val="bg2">
                    <a:lumMod val="10000"/>
                  </a:schemeClr>
                </a:solidFill>
                <a:latin typeface="Georgia"/>
                <a:ea typeface="+mn-ea"/>
                <a:cs typeface="Georgia"/>
              </a:defRPr>
            </a:lvl1pPr>
            <a:lvl2pPr marL="742950" indent="-285750" algn="l" defTabSz="457200" rtl="0" eaLnBrk="1" latinLnBrk="0" hangingPunct="1">
              <a:spcBef>
                <a:spcPct val="20000"/>
              </a:spcBef>
              <a:buFont typeface="Arial"/>
              <a:buChar char="–"/>
              <a:defRPr sz="2600" kern="1200">
                <a:solidFill>
                  <a:schemeClr val="bg2">
                    <a:lumMod val="10000"/>
                  </a:schemeClr>
                </a:solidFill>
                <a:latin typeface="Georgia"/>
                <a:ea typeface="+mn-ea"/>
                <a:cs typeface="Georgia"/>
              </a:defRPr>
            </a:lvl2pPr>
            <a:lvl3pPr marL="1143000" indent="-228600" algn="l" defTabSz="457200" rtl="0" eaLnBrk="1" latinLnBrk="0" hangingPunct="1">
              <a:spcBef>
                <a:spcPct val="20000"/>
              </a:spcBef>
              <a:buFont typeface="Arial"/>
              <a:buChar char="•"/>
              <a:defRPr sz="2200" kern="1200">
                <a:solidFill>
                  <a:schemeClr val="bg2">
                    <a:lumMod val="10000"/>
                  </a:schemeClr>
                </a:solidFill>
                <a:latin typeface="Georgia"/>
                <a:ea typeface="+mn-ea"/>
                <a:cs typeface="Georgia"/>
              </a:defRPr>
            </a:lvl3pPr>
            <a:lvl4pPr marL="1600200" indent="-228600" algn="l" defTabSz="457200" rtl="0" eaLnBrk="1" latinLnBrk="0" hangingPunct="1">
              <a:spcBef>
                <a:spcPct val="20000"/>
              </a:spcBef>
              <a:buFont typeface="Arial"/>
              <a:buChar char="–"/>
              <a:defRPr sz="1800" kern="1200">
                <a:solidFill>
                  <a:schemeClr val="bg2">
                    <a:lumMod val="10000"/>
                  </a:schemeClr>
                </a:solidFill>
                <a:latin typeface="Georgia"/>
                <a:ea typeface="+mn-ea"/>
                <a:cs typeface="Georgia"/>
              </a:defRPr>
            </a:lvl4pPr>
            <a:lvl5pPr marL="2057400" indent="-228600" algn="l" defTabSz="457200" rtl="0" eaLnBrk="1" latinLnBrk="0" hangingPunct="1">
              <a:spcBef>
                <a:spcPct val="20000"/>
              </a:spcBef>
              <a:buFont typeface="Arial"/>
              <a:buChar char="»"/>
              <a:defRPr sz="1600" kern="1200">
                <a:solidFill>
                  <a:schemeClr val="bg2">
                    <a:lumMod val="10000"/>
                  </a:schemeClr>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r>
              <a:rPr lang="sv-SE" sz="2400" dirty="0" smtClean="0"/>
              <a:t>Januari</a:t>
            </a:r>
          </a:p>
          <a:p>
            <a:pPr lvl="1" fontAlgn="auto">
              <a:spcAft>
                <a:spcPts val="0"/>
              </a:spcAft>
            </a:pPr>
            <a:r>
              <a:rPr lang="sv-SE" sz="2000" dirty="0" smtClean="0"/>
              <a:t>Ökad medevetenhet om Rotary</a:t>
            </a:r>
          </a:p>
          <a:p>
            <a:pPr fontAlgn="auto">
              <a:spcAft>
                <a:spcPts val="0"/>
              </a:spcAft>
            </a:pPr>
            <a:r>
              <a:rPr lang="sv-SE" sz="2400" dirty="0" smtClean="0"/>
              <a:t>Februari </a:t>
            </a:r>
          </a:p>
          <a:p>
            <a:pPr lvl="1" fontAlgn="auto">
              <a:spcAft>
                <a:spcPts val="0"/>
              </a:spcAft>
            </a:pPr>
            <a:r>
              <a:rPr lang="sv-SE" sz="2000" dirty="0" smtClean="0"/>
              <a:t>Världsförståelse </a:t>
            </a:r>
          </a:p>
          <a:p>
            <a:pPr fontAlgn="auto">
              <a:spcAft>
                <a:spcPts val="0"/>
              </a:spcAft>
            </a:pPr>
            <a:r>
              <a:rPr lang="sv-SE" sz="2400" dirty="0" smtClean="0"/>
              <a:t>Mars </a:t>
            </a:r>
          </a:p>
          <a:p>
            <a:pPr lvl="1" fontAlgn="auto">
              <a:spcAft>
                <a:spcPts val="0"/>
              </a:spcAft>
            </a:pPr>
            <a:r>
              <a:rPr lang="sv-SE" sz="2000" dirty="0" smtClean="0"/>
              <a:t>Läs- och skrivkunnighet</a:t>
            </a:r>
          </a:p>
          <a:p>
            <a:pPr fontAlgn="auto">
              <a:spcAft>
                <a:spcPts val="0"/>
              </a:spcAft>
            </a:pPr>
            <a:r>
              <a:rPr lang="sv-SE" sz="2400" dirty="0" smtClean="0"/>
              <a:t>April </a:t>
            </a:r>
          </a:p>
          <a:p>
            <a:pPr lvl="1" fontAlgn="auto">
              <a:spcAft>
                <a:spcPts val="0"/>
              </a:spcAft>
            </a:pPr>
            <a:r>
              <a:rPr lang="sv-SE" sz="2000" smtClean="0"/>
              <a:t>Tidskrift</a:t>
            </a:r>
            <a:endParaRPr lang="sv-SE" sz="2000" dirty="0" smtClean="0"/>
          </a:p>
          <a:p>
            <a:pPr fontAlgn="auto">
              <a:spcAft>
                <a:spcPts val="0"/>
              </a:spcAft>
            </a:pPr>
            <a:r>
              <a:rPr lang="sv-SE" sz="2400" dirty="0" smtClean="0"/>
              <a:t>Maj</a:t>
            </a:r>
          </a:p>
          <a:p>
            <a:pPr fontAlgn="auto">
              <a:spcAft>
                <a:spcPts val="0"/>
              </a:spcAft>
            </a:pPr>
            <a:r>
              <a:rPr lang="sv-SE" sz="2400" dirty="0" smtClean="0"/>
              <a:t>Juni</a:t>
            </a:r>
          </a:p>
          <a:p>
            <a:pPr lvl="1" fontAlgn="auto">
              <a:spcAft>
                <a:spcPts val="0"/>
              </a:spcAft>
            </a:pPr>
            <a:r>
              <a:rPr lang="sv-SE" sz="2000" dirty="0" smtClean="0"/>
              <a:t>Rotarys </a:t>
            </a:r>
            <a:r>
              <a:rPr lang="sv-SE" sz="2000" dirty="0"/>
              <a:t>kamratskapsgrupper</a:t>
            </a:r>
          </a:p>
        </p:txBody>
      </p:sp>
      <p:sp>
        <p:nvSpPr>
          <p:cNvPr id="5" name="Höger 4">
            <a:hlinkClick r:id="rId3" action="ppaction://hlinkpres?slideindex=1&amp;slidetitle="/>
          </p:cNvPr>
          <p:cNvSpPr/>
          <p:nvPr/>
        </p:nvSpPr>
        <p:spPr>
          <a:xfrm>
            <a:off x="8172400" y="6093296"/>
            <a:ext cx="648072" cy="5760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58449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5262563" y="990600"/>
            <a:ext cx="3881437" cy="5867400"/>
          </a:xfrm>
          <a:prstGeom prst="rect">
            <a:avLst/>
          </a:prstGeom>
          <a:noFill/>
          <a:ln>
            <a:noFill/>
          </a:ln>
          <a:effectLst>
            <a:outerShdw blurRad="101600" dist="63500" dir="2700000" algn="ctr" rotWithShape="0">
              <a:srgbClr val="000000">
                <a:alpha val="2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246C">
                  <a:lumMod val="75000"/>
                </a:srgbClr>
              </a:solidFill>
            </a:endParaRPr>
          </a:p>
        </p:txBody>
      </p:sp>
      <p:sp>
        <p:nvSpPr>
          <p:cNvPr id="1331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sv-SE" sz="2800" dirty="0" smtClean="0">
                <a:latin typeface="Arial Narrow" pitchFamily="34" charset="0"/>
                <a:ea typeface="Arial Narrow" pitchFamily="34" charset="0"/>
                <a:cs typeface="Arial Narrow" pitchFamily="34" charset="0"/>
              </a:rPr>
              <a:t>ÖVERGRIPANDE MÅL</a:t>
            </a:r>
            <a:endParaRPr lang="en-US" altLang="sv-SE" sz="2800" dirty="0" smtClean="0">
              <a:latin typeface="Arial Narrow" pitchFamily="34" charset="0"/>
              <a:ea typeface="Arial Narrow" pitchFamily="34" charset="0"/>
              <a:cs typeface="Arial Narrow" pitchFamily="34" charset="0"/>
            </a:endParaRPr>
          </a:p>
        </p:txBody>
      </p:sp>
      <p:sp>
        <p:nvSpPr>
          <p:cNvPr id="13317" name="Content Placeholder 2"/>
          <p:cNvSpPr>
            <a:spLocks noGrp="1"/>
          </p:cNvSpPr>
          <p:nvPr>
            <p:ph idx="1"/>
          </p:nvPr>
        </p:nvSpPr>
        <p:spPr bwMode="auto">
          <a:xfrm>
            <a:off x="457200" y="1219200"/>
            <a:ext cx="4805363"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spcAft>
                <a:spcPts val="1200"/>
              </a:spcAft>
            </a:pPr>
            <a:r>
              <a:rPr lang="en-US" altLang="sv-SE" sz="2600" b="1" dirty="0" err="1" smtClean="0">
                <a:latin typeface="Georgia" pitchFamily="18" charset="0"/>
                <a:ea typeface="Georgia" pitchFamily="18" charset="0"/>
                <a:cs typeface="Georgia" pitchFamily="18" charset="0"/>
              </a:rPr>
              <a:t>Klubbens</a:t>
            </a:r>
            <a:r>
              <a:rPr lang="en-US" altLang="sv-SE" sz="2600" b="1" dirty="0" smtClean="0">
                <a:latin typeface="Georgia" pitchFamily="18" charset="0"/>
                <a:ea typeface="Georgia" pitchFamily="18" charset="0"/>
                <a:cs typeface="Georgia" pitchFamily="18" charset="0"/>
              </a:rPr>
              <a:t> </a:t>
            </a:r>
            <a:r>
              <a:rPr lang="en-US" altLang="sv-SE" sz="2600" b="1" dirty="0" err="1" smtClean="0">
                <a:latin typeface="Georgia" pitchFamily="18" charset="0"/>
                <a:ea typeface="Georgia" pitchFamily="18" charset="0"/>
                <a:cs typeface="Georgia" pitchFamily="18" charset="0"/>
              </a:rPr>
              <a:t>kännetecken</a:t>
            </a:r>
            <a:r>
              <a:rPr lang="en-US" altLang="sv-SE" sz="2600" b="1" dirty="0" smtClean="0">
                <a:latin typeface="Georgia" pitchFamily="18" charset="0"/>
                <a:ea typeface="Georgia" pitchFamily="18" charset="0"/>
                <a:cs typeface="Georgia" pitchFamily="18" charset="0"/>
              </a:rPr>
              <a:t> </a:t>
            </a:r>
            <a:r>
              <a:rPr lang="en-US" altLang="sv-SE" sz="2600" b="1" dirty="0" err="1" smtClean="0">
                <a:latin typeface="Georgia" pitchFamily="18" charset="0"/>
                <a:ea typeface="Georgia" pitchFamily="18" charset="0"/>
                <a:cs typeface="Georgia" pitchFamily="18" charset="0"/>
              </a:rPr>
              <a:t>och</a:t>
            </a:r>
            <a:r>
              <a:rPr lang="en-US" altLang="sv-SE" sz="2600" b="1" dirty="0" smtClean="0">
                <a:latin typeface="Georgia" pitchFamily="18" charset="0"/>
                <a:ea typeface="Georgia" pitchFamily="18" charset="0"/>
                <a:cs typeface="Georgia" pitchFamily="18" charset="0"/>
              </a:rPr>
              <a:t> image </a:t>
            </a:r>
            <a:r>
              <a:rPr lang="en-US" altLang="sv-SE" sz="2600" b="1" dirty="0" err="1" smtClean="0">
                <a:latin typeface="Georgia" pitchFamily="18" charset="0"/>
                <a:ea typeface="Georgia" pitchFamily="18" charset="0"/>
                <a:cs typeface="Georgia" pitchFamily="18" charset="0"/>
              </a:rPr>
              <a:t>ska</a:t>
            </a:r>
            <a:r>
              <a:rPr lang="en-US" altLang="sv-SE" sz="2600" b="1" dirty="0" smtClean="0">
                <a:latin typeface="Georgia" pitchFamily="18" charset="0"/>
                <a:ea typeface="Georgia" pitchFamily="18" charset="0"/>
                <a:cs typeface="Georgia" pitchFamily="18" charset="0"/>
              </a:rPr>
              <a:t> </a:t>
            </a:r>
            <a:r>
              <a:rPr lang="en-US" altLang="sv-SE" sz="2600" b="1" dirty="0" err="1" smtClean="0">
                <a:latin typeface="Georgia" pitchFamily="18" charset="0"/>
                <a:ea typeface="Georgia" pitchFamily="18" charset="0"/>
                <a:cs typeface="Georgia" pitchFamily="18" charset="0"/>
              </a:rPr>
              <a:t>fortsätta</a:t>
            </a:r>
            <a:r>
              <a:rPr lang="en-US" altLang="sv-SE" sz="2600" b="1" dirty="0" smtClean="0">
                <a:latin typeface="Georgia" pitchFamily="18" charset="0"/>
                <a:ea typeface="Georgia" pitchFamily="18" charset="0"/>
                <a:cs typeface="Georgia" pitchFamily="18" charset="0"/>
              </a:rPr>
              <a:t> </a:t>
            </a:r>
            <a:r>
              <a:rPr lang="en-US" altLang="sv-SE" sz="2600" b="1" dirty="0" err="1" smtClean="0">
                <a:latin typeface="Georgia" pitchFamily="18" charset="0"/>
                <a:ea typeface="Georgia" pitchFamily="18" charset="0"/>
                <a:cs typeface="Georgia" pitchFamily="18" charset="0"/>
              </a:rPr>
              <a:t>att</a:t>
            </a:r>
            <a:r>
              <a:rPr lang="en-US" altLang="sv-SE" sz="2600" b="1" dirty="0" smtClean="0">
                <a:latin typeface="Georgia" pitchFamily="18" charset="0"/>
                <a:ea typeface="Georgia" pitchFamily="18" charset="0"/>
                <a:cs typeface="Georgia" pitchFamily="18" charset="0"/>
              </a:rPr>
              <a:t> </a:t>
            </a:r>
            <a:r>
              <a:rPr lang="en-US" altLang="sv-SE" sz="2600" b="1" dirty="0" err="1" smtClean="0">
                <a:latin typeface="Georgia" pitchFamily="18" charset="0"/>
                <a:ea typeface="Georgia" pitchFamily="18" charset="0"/>
                <a:cs typeface="Georgia" pitchFamily="18" charset="0"/>
              </a:rPr>
              <a:t>stärkas</a:t>
            </a:r>
            <a:endParaRPr lang="en-US" altLang="sv-SE" sz="2600" b="1" dirty="0" smtClean="0">
              <a:latin typeface="Georgia" pitchFamily="18" charset="0"/>
              <a:ea typeface="Georgia" pitchFamily="18" charset="0"/>
              <a:cs typeface="Georgia" pitchFamily="18" charset="0"/>
            </a:endParaRPr>
          </a:p>
          <a:p>
            <a:pPr marL="0" indent="0" eaLnBrk="1" hangingPunct="1">
              <a:spcBef>
                <a:spcPct val="0"/>
              </a:spcBef>
              <a:spcAft>
                <a:spcPts val="1200"/>
              </a:spcAft>
              <a:buNone/>
            </a:pPr>
            <a:r>
              <a:rPr lang="en-US" altLang="sv-SE" sz="2000" u="sng" dirty="0" err="1" smtClean="0">
                <a:latin typeface="Georgia" pitchFamily="18" charset="0"/>
                <a:ea typeface="Georgia" pitchFamily="18" charset="0"/>
                <a:cs typeface="Georgia" pitchFamily="18" charset="0"/>
              </a:rPr>
              <a:t>Detta</a:t>
            </a:r>
            <a:r>
              <a:rPr lang="en-US" altLang="sv-SE" sz="2000" u="sng" dirty="0" smtClean="0">
                <a:latin typeface="Georgia" pitchFamily="18" charset="0"/>
                <a:ea typeface="Georgia" pitchFamily="18" charset="0"/>
                <a:cs typeface="Georgia" pitchFamily="18" charset="0"/>
              </a:rPr>
              <a:t> </a:t>
            </a:r>
            <a:r>
              <a:rPr lang="en-US" altLang="sv-SE" sz="2000" u="sng" dirty="0" err="1" smtClean="0">
                <a:latin typeface="Georgia" pitchFamily="18" charset="0"/>
                <a:ea typeface="Georgia" pitchFamily="18" charset="0"/>
                <a:cs typeface="Georgia" pitchFamily="18" charset="0"/>
              </a:rPr>
              <a:t>innebär</a:t>
            </a:r>
            <a:r>
              <a:rPr lang="en-US" altLang="sv-SE" sz="2000" u="sng" dirty="0" smtClean="0">
                <a:latin typeface="Georgia" pitchFamily="18" charset="0"/>
                <a:ea typeface="Georgia" pitchFamily="18" charset="0"/>
                <a:cs typeface="Georgia" pitchFamily="18" charset="0"/>
              </a:rPr>
              <a:t>:</a:t>
            </a:r>
          </a:p>
          <a:p>
            <a:pPr eaLnBrk="1" hangingPunct="1">
              <a:spcBef>
                <a:spcPct val="0"/>
              </a:spcBef>
              <a:spcAft>
                <a:spcPts val="1200"/>
              </a:spcAft>
            </a:pPr>
            <a:r>
              <a:rPr lang="en-US" altLang="sv-SE" sz="2600" dirty="0" smtClean="0">
                <a:latin typeface="Georgia" pitchFamily="18" charset="0"/>
                <a:ea typeface="Georgia" pitchFamily="18" charset="0"/>
                <a:cs typeface="Georgia" pitchFamily="18" charset="0"/>
              </a:rPr>
              <a:t>ARK </a:t>
            </a:r>
            <a:r>
              <a:rPr lang="en-US" altLang="sv-SE" sz="2600" dirty="0" err="1" smtClean="0">
                <a:latin typeface="Georgia" pitchFamily="18" charset="0"/>
                <a:ea typeface="Georgia" pitchFamily="18" charset="0"/>
                <a:cs typeface="Georgia" pitchFamily="18" charset="0"/>
              </a:rPr>
              <a:t>ska</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vara</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kända</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för</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att</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skapa</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nätverk</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våra</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inspirerande</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föredrag</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och</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spännande</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möten</a:t>
            </a:r>
            <a:endParaRPr lang="en-US" altLang="sv-SE" sz="2600" dirty="0" smtClean="0">
              <a:latin typeface="Georgia" pitchFamily="18" charset="0"/>
              <a:ea typeface="Georgia" pitchFamily="18" charset="0"/>
              <a:cs typeface="Georgia" pitchFamily="18" charset="0"/>
            </a:endParaRPr>
          </a:p>
          <a:p>
            <a:pPr eaLnBrk="1" hangingPunct="1">
              <a:spcBef>
                <a:spcPct val="0"/>
              </a:spcBef>
              <a:spcAft>
                <a:spcPts val="1200"/>
              </a:spcAft>
            </a:pPr>
            <a:r>
              <a:rPr lang="en-US" altLang="sv-SE" sz="2600" dirty="0" smtClean="0">
                <a:latin typeface="Georgia" pitchFamily="18" charset="0"/>
                <a:ea typeface="Georgia" pitchFamily="18" charset="0"/>
                <a:cs typeface="Georgia" pitchFamily="18" charset="0"/>
              </a:rPr>
              <a:t>ARK </a:t>
            </a:r>
            <a:r>
              <a:rPr lang="en-US" altLang="sv-SE" sz="2600" dirty="0" err="1" smtClean="0">
                <a:latin typeface="Georgia" pitchFamily="18" charset="0"/>
                <a:ea typeface="Georgia" pitchFamily="18" charset="0"/>
                <a:cs typeface="Georgia" pitchFamily="18" charset="0"/>
              </a:rPr>
              <a:t>ska</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genom</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sitt</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engagemang</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spela</a:t>
            </a:r>
            <a:r>
              <a:rPr lang="en-US" altLang="sv-SE" sz="2600" dirty="0" smtClean="0">
                <a:latin typeface="Georgia" pitchFamily="18" charset="0"/>
                <a:ea typeface="Georgia" pitchFamily="18" charset="0"/>
                <a:cs typeface="Georgia" pitchFamily="18" charset="0"/>
              </a:rPr>
              <a:t> </a:t>
            </a:r>
            <a:r>
              <a:rPr lang="en-US" altLang="sv-SE" sz="2600" dirty="0" err="1" smtClean="0">
                <a:latin typeface="Georgia" pitchFamily="18" charset="0"/>
                <a:ea typeface="Georgia" pitchFamily="18" charset="0"/>
                <a:cs typeface="Georgia" pitchFamily="18" charset="0"/>
              </a:rPr>
              <a:t>en</a:t>
            </a:r>
            <a:r>
              <a:rPr lang="en-US" altLang="sv-SE" sz="2600" dirty="0" smtClean="0">
                <a:latin typeface="Georgia" pitchFamily="18" charset="0"/>
                <a:ea typeface="Georgia" pitchFamily="18" charset="0"/>
                <a:cs typeface="Georgia" pitchFamily="18" charset="0"/>
              </a:rPr>
              <a:t> roll </a:t>
            </a:r>
            <a:r>
              <a:rPr lang="en-US" altLang="sv-SE" sz="2600" dirty="0" err="1" smtClean="0">
                <a:latin typeface="Georgia" pitchFamily="18" charset="0"/>
                <a:ea typeface="Georgia" pitchFamily="18" charset="0"/>
                <a:cs typeface="Georgia" pitchFamily="18" charset="0"/>
              </a:rPr>
              <a:t>i</a:t>
            </a:r>
            <a:r>
              <a:rPr lang="en-US" altLang="sv-SE" sz="2600" dirty="0" smtClean="0">
                <a:latin typeface="Georgia" pitchFamily="18" charset="0"/>
                <a:ea typeface="Georgia" pitchFamily="18" charset="0"/>
                <a:cs typeface="Georgia" pitchFamily="18" charset="0"/>
              </a:rPr>
              <a:t> Arboga</a:t>
            </a:r>
            <a:endParaRPr lang="en-US" altLang="sv-SE" sz="2600" dirty="0" smtClean="0">
              <a:latin typeface="Georgia" pitchFamily="18" charset="0"/>
              <a:ea typeface="Georgia" pitchFamily="18" charset="0"/>
              <a:cs typeface="Georgia" pitchFamily="18" charset="0"/>
            </a:endParaRPr>
          </a:p>
        </p:txBody>
      </p:sp>
    </p:spTree>
    <p:extLst>
      <p:ext uri="{BB962C8B-B14F-4D97-AF65-F5344CB8AC3E}">
        <p14:creationId xmlns:p14="http://schemas.microsoft.com/office/powerpoint/2010/main" val="3765557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81000" y="457200"/>
            <a:ext cx="8763000" cy="533400"/>
          </a:xfrm>
        </p:spPr>
        <p:txBody>
          <a:bodyPr/>
          <a:lstStyle/>
          <a:p>
            <a:r>
              <a:rPr lang="sv-SE" sz="2800" dirty="0" smtClean="0"/>
              <a:t>MEDLEMSKAP</a:t>
            </a:r>
            <a:endParaRPr lang="sv-SE" sz="2800" dirty="0"/>
          </a:p>
        </p:txBody>
      </p:sp>
      <p:sp>
        <p:nvSpPr>
          <p:cNvPr id="3" name="Platshållare för innehåll 2"/>
          <p:cNvSpPr>
            <a:spLocks noGrp="1"/>
          </p:cNvSpPr>
          <p:nvPr>
            <p:ph idx="1"/>
          </p:nvPr>
        </p:nvSpPr>
        <p:spPr>
          <a:xfrm>
            <a:off x="457200" y="1052736"/>
            <a:ext cx="8229600" cy="5112567"/>
          </a:xfrm>
        </p:spPr>
        <p:txBody>
          <a:bodyPr/>
          <a:lstStyle/>
          <a:p>
            <a:pPr marL="0" indent="0" algn="ctr">
              <a:spcBef>
                <a:spcPts val="1200"/>
              </a:spcBef>
              <a:buNone/>
            </a:pPr>
            <a:r>
              <a:rPr lang="sv-SE" dirty="0" smtClean="0"/>
              <a:t>Medlemsutveckling och medlemmar som stannar kvar i klubben</a:t>
            </a:r>
          </a:p>
          <a:p>
            <a:pPr marL="0" indent="0">
              <a:spcBef>
                <a:spcPts val="1200"/>
              </a:spcBef>
              <a:buNone/>
            </a:pPr>
            <a:r>
              <a:rPr lang="sv-SE" dirty="0" smtClean="0"/>
              <a:t>Mål: </a:t>
            </a:r>
            <a:r>
              <a:rPr lang="sv-SE" b="1" dirty="0" smtClean="0"/>
              <a:t>Klubben ska bli större</a:t>
            </a:r>
          </a:p>
          <a:p>
            <a:pPr marL="0" indent="0">
              <a:spcBef>
                <a:spcPts val="1200"/>
              </a:spcBef>
              <a:buNone/>
            </a:pPr>
            <a:r>
              <a:rPr lang="sv-SE" dirty="0" smtClean="0"/>
              <a:t>Medlemsantal – 55 till 56 </a:t>
            </a:r>
            <a:r>
              <a:rPr lang="sv-SE" sz="2400" dirty="0" smtClean="0"/>
              <a:t>(långsiktigt och uthålligt)</a:t>
            </a:r>
          </a:p>
          <a:p>
            <a:pPr marL="0" indent="0">
              <a:spcBef>
                <a:spcPts val="1200"/>
              </a:spcBef>
              <a:buNone/>
            </a:pPr>
            <a:r>
              <a:rPr lang="sv-SE" dirty="0" smtClean="0"/>
              <a:t>Medlemsökning – 3 till 4/5 </a:t>
            </a:r>
            <a:r>
              <a:rPr lang="sv-SE" sz="2400" dirty="0" smtClean="0"/>
              <a:t>(viktigt med yngre och kvinnor)</a:t>
            </a:r>
          </a:p>
          <a:p>
            <a:pPr marL="0" indent="0">
              <a:spcBef>
                <a:spcPts val="1200"/>
              </a:spcBef>
              <a:buNone/>
            </a:pPr>
            <a:endParaRPr lang="sv-SE" dirty="0" smtClean="0"/>
          </a:p>
          <a:p>
            <a:pPr marL="0" indent="0">
              <a:spcBef>
                <a:spcPts val="1200"/>
              </a:spcBef>
              <a:buNone/>
            </a:pPr>
            <a:endParaRPr lang="sv-SE" sz="3200" dirty="0"/>
          </a:p>
        </p:txBody>
      </p:sp>
      <p:cxnSp>
        <p:nvCxnSpPr>
          <p:cNvPr id="5" name="Rak 4"/>
          <p:cNvCxnSpPr/>
          <p:nvPr/>
        </p:nvCxnSpPr>
        <p:spPr>
          <a:xfrm>
            <a:off x="1187624" y="2060848"/>
            <a:ext cx="684076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6" name="Tabell 5"/>
          <p:cNvGraphicFramePr>
            <a:graphicFrameLocks noGrp="1"/>
          </p:cNvGraphicFramePr>
          <p:nvPr>
            <p:extLst>
              <p:ext uri="{D42A27DB-BD31-4B8C-83A1-F6EECF244321}">
                <p14:modId xmlns:p14="http://schemas.microsoft.com/office/powerpoint/2010/main" val="2558652015"/>
              </p:ext>
            </p:extLst>
          </p:nvPr>
        </p:nvGraphicFramePr>
        <p:xfrm>
          <a:off x="457200" y="4365104"/>
          <a:ext cx="8229600" cy="1889760"/>
        </p:xfrm>
        <a:graphic>
          <a:graphicData uri="http://schemas.openxmlformats.org/drawingml/2006/table">
            <a:tbl>
              <a:tblPr firstRow="1" bandRow="1">
                <a:tableStyleId>{5C22544A-7EE6-4342-B048-85BDC9FD1C3A}</a:tableStyleId>
              </a:tblPr>
              <a:tblGrid>
                <a:gridCol w="3970784"/>
                <a:gridCol w="4258816"/>
              </a:tblGrid>
              <a:tr h="370840">
                <a:tc>
                  <a:txBody>
                    <a:bodyPr/>
                    <a:lstStyle/>
                    <a:p>
                      <a:r>
                        <a:rPr lang="sv-SE" sz="2800" b="0" dirty="0" smtClean="0">
                          <a:solidFill>
                            <a:sysClr val="windowText" lastClr="000000"/>
                          </a:solidFill>
                        </a:rPr>
                        <a:t>Aktiv styrelse</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v-SE" sz="2800" b="0" dirty="0" smtClean="0">
                          <a:solidFill>
                            <a:sysClr val="windowText" lastClr="000000"/>
                          </a:solidFill>
                        </a:rPr>
                        <a:t>Medlemskommitté</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0840">
                <a:tc>
                  <a:txBody>
                    <a:bodyPr/>
                    <a:lstStyle/>
                    <a:p>
                      <a:r>
                        <a:rPr lang="sv-SE" sz="2800" b="0" dirty="0" smtClean="0">
                          <a:solidFill>
                            <a:sysClr val="windowText" lastClr="000000"/>
                          </a:solidFill>
                        </a:rPr>
                        <a:t>Alla medlemmar ska ge förslag på nya medlemmar</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v-SE" sz="2800" b="0" dirty="0" smtClean="0">
                          <a:solidFill>
                            <a:sysClr val="windowText" lastClr="000000"/>
                          </a:solidFill>
                        </a:rPr>
                        <a:t>Alla medlemmar uppmanas att ta med gäster</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656212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81000" y="457200"/>
            <a:ext cx="8763000" cy="533400"/>
          </a:xfrm>
        </p:spPr>
        <p:txBody>
          <a:bodyPr/>
          <a:lstStyle/>
          <a:p>
            <a:r>
              <a:rPr lang="sv-SE" sz="2800" dirty="0" smtClean="0"/>
              <a:t>MEDLEMSKAP</a:t>
            </a:r>
            <a:endParaRPr lang="sv-SE" sz="2800" dirty="0"/>
          </a:p>
        </p:txBody>
      </p:sp>
      <p:sp>
        <p:nvSpPr>
          <p:cNvPr id="3" name="Platshållare för innehåll 2"/>
          <p:cNvSpPr>
            <a:spLocks noGrp="1"/>
          </p:cNvSpPr>
          <p:nvPr>
            <p:ph idx="1"/>
          </p:nvPr>
        </p:nvSpPr>
        <p:spPr>
          <a:xfrm>
            <a:off x="457200" y="1052736"/>
            <a:ext cx="8229600" cy="5112567"/>
          </a:xfrm>
        </p:spPr>
        <p:txBody>
          <a:bodyPr/>
          <a:lstStyle/>
          <a:p>
            <a:pPr marL="0" indent="0" algn="ctr">
              <a:spcBef>
                <a:spcPts val="1200"/>
              </a:spcBef>
              <a:buNone/>
            </a:pPr>
            <a:r>
              <a:rPr lang="sv-SE" dirty="0" smtClean="0"/>
              <a:t>Medlemsutveckling och medlemmar som stannar kvar i klubben</a:t>
            </a:r>
          </a:p>
          <a:p>
            <a:pPr marL="0" indent="0">
              <a:spcBef>
                <a:spcPts val="1200"/>
              </a:spcBef>
              <a:buNone/>
            </a:pPr>
            <a:r>
              <a:rPr lang="sv-SE" dirty="0" smtClean="0"/>
              <a:t>Mål: </a:t>
            </a:r>
            <a:r>
              <a:rPr lang="sv-SE" b="1" dirty="0" smtClean="0"/>
              <a:t>Närvaron ska öka</a:t>
            </a:r>
          </a:p>
          <a:p>
            <a:pPr marL="0" indent="0">
              <a:spcBef>
                <a:spcPts val="1200"/>
              </a:spcBef>
              <a:buNone/>
            </a:pPr>
            <a:r>
              <a:rPr lang="sv-SE" b="1" dirty="0"/>
              <a:t>	</a:t>
            </a:r>
            <a:r>
              <a:rPr lang="sv-SE" b="1" dirty="0" smtClean="0"/>
              <a:t>	Klubben ska uppfattas som aktiv</a:t>
            </a:r>
          </a:p>
        </p:txBody>
      </p:sp>
      <p:cxnSp>
        <p:nvCxnSpPr>
          <p:cNvPr id="5" name="Rak 4"/>
          <p:cNvCxnSpPr/>
          <p:nvPr/>
        </p:nvCxnSpPr>
        <p:spPr>
          <a:xfrm>
            <a:off x="1187624" y="2060848"/>
            <a:ext cx="684076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6" name="Tabell 5"/>
          <p:cNvGraphicFramePr>
            <a:graphicFrameLocks noGrp="1"/>
          </p:cNvGraphicFramePr>
          <p:nvPr>
            <p:extLst>
              <p:ext uri="{D42A27DB-BD31-4B8C-83A1-F6EECF244321}">
                <p14:modId xmlns:p14="http://schemas.microsoft.com/office/powerpoint/2010/main" val="3572486470"/>
              </p:ext>
            </p:extLst>
          </p:nvPr>
        </p:nvGraphicFramePr>
        <p:xfrm>
          <a:off x="457200" y="3618023"/>
          <a:ext cx="8229600" cy="1889760"/>
        </p:xfrm>
        <a:graphic>
          <a:graphicData uri="http://schemas.openxmlformats.org/drawingml/2006/table">
            <a:tbl>
              <a:tblPr firstRow="1" bandRow="1">
                <a:tableStyleId>{5C22544A-7EE6-4342-B048-85BDC9FD1C3A}</a:tableStyleId>
              </a:tblPr>
              <a:tblGrid>
                <a:gridCol w="3970784"/>
                <a:gridCol w="4258816"/>
              </a:tblGrid>
              <a:tr h="370840">
                <a:tc>
                  <a:txBody>
                    <a:bodyPr/>
                    <a:lstStyle/>
                    <a:p>
                      <a:r>
                        <a:rPr lang="sv-SE" sz="2800" b="0" dirty="0" smtClean="0">
                          <a:solidFill>
                            <a:sysClr val="windowText" lastClr="000000"/>
                          </a:solidFill>
                        </a:rPr>
                        <a:t>”Fånga upp” medlemmar som har låg närvaro</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v-SE" sz="2800" b="0" dirty="0" smtClean="0">
                          <a:solidFill>
                            <a:sysClr val="windowText" lastClr="000000"/>
                          </a:solidFill>
                        </a:rPr>
                        <a:t>Fadderverksamhet</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0840">
                <a:tc gridSpan="2">
                  <a:txBody>
                    <a:bodyPr/>
                    <a:lstStyle/>
                    <a:p>
                      <a:r>
                        <a:rPr lang="sv-SE" sz="2800" b="0" dirty="0" smtClean="0">
                          <a:solidFill>
                            <a:sysClr val="windowText" lastClr="000000"/>
                          </a:solidFill>
                        </a:rPr>
                        <a:t>Programansvariga har en viktig roll för att hålla intresset för lunchmötena på topp</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1544694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KÄNNER DU TILL ROTARY?</a:t>
            </a:r>
            <a:endParaRPr lang="sv-SE" sz="2800" dirty="0"/>
          </a:p>
        </p:txBody>
      </p:sp>
      <p:pic>
        <p:nvPicPr>
          <p:cNvPr id="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75248" y="3059723"/>
            <a:ext cx="7659859" cy="2623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5"/>
          <p:cNvSpPr txBox="1">
            <a:spLocks noChangeArrowheads="1"/>
          </p:cNvSpPr>
          <p:nvPr/>
        </p:nvSpPr>
        <p:spPr bwMode="auto">
          <a:xfrm>
            <a:off x="611560" y="1711325"/>
            <a:ext cx="284321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a:r>
              <a:rPr lang="en-US" altLang="sv-SE" sz="3200" b="1" dirty="0" err="1">
                <a:solidFill>
                  <a:prstClr val="white"/>
                </a:solidFill>
                <a:latin typeface="Arial Narrow" pitchFamily="34" charset="0"/>
              </a:rPr>
              <a:t>Aldrig</a:t>
            </a:r>
            <a:r>
              <a:rPr lang="en-US" altLang="sv-SE" sz="3200" b="1" dirty="0">
                <a:solidFill>
                  <a:prstClr val="white"/>
                </a:solidFill>
                <a:latin typeface="Arial Narrow" pitchFamily="34" charset="0"/>
              </a:rPr>
              <a:t> </a:t>
            </a:r>
            <a:r>
              <a:rPr lang="en-US" altLang="sv-SE" sz="3200" b="1" dirty="0" err="1">
                <a:solidFill>
                  <a:prstClr val="white"/>
                </a:solidFill>
                <a:latin typeface="Arial Narrow" pitchFamily="34" charset="0"/>
              </a:rPr>
              <a:t>hört</a:t>
            </a:r>
            <a:r>
              <a:rPr lang="en-US" altLang="sv-SE" sz="3200" b="1" dirty="0">
                <a:solidFill>
                  <a:prstClr val="white"/>
                </a:solidFill>
                <a:latin typeface="Arial Narrow" pitchFamily="34" charset="0"/>
              </a:rPr>
              <a:t> </a:t>
            </a:r>
            <a:r>
              <a:rPr lang="en-US" altLang="sv-SE" sz="3200" b="1" dirty="0" err="1">
                <a:solidFill>
                  <a:prstClr val="white"/>
                </a:solidFill>
                <a:latin typeface="Arial Narrow" pitchFamily="34" charset="0"/>
              </a:rPr>
              <a:t>talas</a:t>
            </a:r>
            <a:r>
              <a:rPr lang="en-US" altLang="sv-SE" sz="3200" b="1" dirty="0">
                <a:solidFill>
                  <a:prstClr val="white"/>
                </a:solidFill>
                <a:latin typeface="Arial Narrow" pitchFamily="34" charset="0"/>
              </a:rPr>
              <a:t> om Rotary</a:t>
            </a:r>
          </a:p>
        </p:txBody>
      </p:sp>
      <p:sp>
        <p:nvSpPr>
          <p:cNvPr id="6" name="TextBox 9"/>
          <p:cNvSpPr txBox="1">
            <a:spLocks noChangeArrowheads="1"/>
          </p:cNvSpPr>
          <p:nvPr/>
        </p:nvSpPr>
        <p:spPr bwMode="auto">
          <a:xfrm>
            <a:off x="3592513" y="1685925"/>
            <a:ext cx="27289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a:r>
              <a:rPr lang="en-US" altLang="sv-SE" sz="3200" b="1">
                <a:solidFill>
                  <a:srgbClr val="0070C0"/>
                </a:solidFill>
                <a:latin typeface="Arial Narrow" pitchFamily="34" charset="0"/>
              </a:rPr>
              <a:t>Känner bara till namnet</a:t>
            </a:r>
          </a:p>
        </p:txBody>
      </p:sp>
      <p:sp>
        <p:nvSpPr>
          <p:cNvPr id="7" name="TextBox 10"/>
          <p:cNvSpPr txBox="1">
            <a:spLocks noChangeArrowheads="1"/>
          </p:cNvSpPr>
          <p:nvPr/>
        </p:nvSpPr>
        <p:spPr bwMode="auto">
          <a:xfrm>
            <a:off x="6321425" y="1706563"/>
            <a:ext cx="219233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a:r>
              <a:rPr lang="en-US" altLang="sv-SE" sz="3200" b="1">
                <a:solidFill>
                  <a:srgbClr val="FEBD11"/>
                </a:solidFill>
                <a:latin typeface="Arial Narrow" pitchFamily="34" charset="0"/>
              </a:rPr>
              <a:t>Känner till lite</a:t>
            </a:r>
          </a:p>
        </p:txBody>
      </p:sp>
    </p:spTree>
    <p:extLst>
      <p:ext uri="{BB962C8B-B14F-4D97-AF65-F5344CB8AC3E}">
        <p14:creationId xmlns:p14="http://schemas.microsoft.com/office/powerpoint/2010/main" val="25826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7788" y="990600"/>
            <a:ext cx="5256212" cy="50942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pic>
        <p:nvPicPr>
          <p:cNvPr id="5" name="Picture 11" descr="thumbnail"/>
          <p:cNvPicPr>
            <a:picLocks noChangeAspect="1" noChangeArrowheads="1"/>
          </p:cNvPicPr>
          <p:nvPr/>
        </p:nvPicPr>
        <p:blipFill>
          <a:blip r:embed="rId3"/>
          <a:srcRect/>
          <a:stretch>
            <a:fillRect/>
          </a:stretch>
        </p:blipFill>
        <p:spPr bwMode="auto">
          <a:xfrm>
            <a:off x="-11113" y="979488"/>
            <a:ext cx="3898901" cy="5878512"/>
          </a:xfrm>
          <a:prstGeom prst="rect">
            <a:avLst/>
          </a:prstGeom>
          <a:noFill/>
          <a:ln>
            <a:noFill/>
          </a:ln>
          <a:effectLst>
            <a:outerShdw blurRad="101600" dist="63500" dir="2700000" algn="tl" rotWithShape="0">
              <a:prstClr val="black">
                <a:alpha val="25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200" y="457200"/>
            <a:ext cx="9296400" cy="533400"/>
          </a:xfrm>
          <a:prstGeom prst="rect">
            <a:avLst/>
          </a:prstGeom>
          <a:solidFill>
            <a:schemeClr val="tx2">
              <a:lumMod val="75000"/>
            </a:schemeClr>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12293"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sv-SE" sz="2800" dirty="0" smtClean="0">
                <a:latin typeface="Arial Narrow" pitchFamily="34" charset="0"/>
                <a:ea typeface="Arial Narrow" pitchFamily="34" charset="0"/>
                <a:cs typeface="Arial Narrow" pitchFamily="34" charset="0"/>
              </a:rPr>
              <a:t>UTMANING</a:t>
            </a:r>
          </a:p>
        </p:txBody>
      </p:sp>
      <p:sp>
        <p:nvSpPr>
          <p:cNvPr id="6" name="TextBox 2"/>
          <p:cNvSpPr txBox="1">
            <a:spLocks noChangeArrowheads="1"/>
          </p:cNvSpPr>
          <p:nvPr/>
        </p:nvSpPr>
        <p:spPr bwMode="auto">
          <a:xfrm>
            <a:off x="4152900" y="2193925"/>
            <a:ext cx="4919663"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4400" b="1" dirty="0">
                <a:solidFill>
                  <a:srgbClr val="958D85"/>
                </a:solidFill>
                <a:latin typeface="Arial Narrow" pitchFamily="34" charset="0"/>
              </a:rPr>
              <a:t>VI FÅR </a:t>
            </a:r>
            <a:r>
              <a:rPr lang="en-US" sz="4400" b="1" dirty="0">
                <a:solidFill>
                  <a:srgbClr val="D91B5C"/>
                </a:solidFill>
                <a:latin typeface="Arial Narrow" pitchFamily="34" charset="0"/>
              </a:rPr>
              <a:t>INTE </a:t>
            </a:r>
            <a:r>
              <a:rPr lang="en-US" sz="4400" b="1" dirty="0">
                <a:solidFill>
                  <a:srgbClr val="958D85"/>
                </a:solidFill>
                <a:latin typeface="Arial Narrow" pitchFamily="34" charset="0"/>
              </a:rPr>
              <a:t>FULL UPPMÄRKSAMHET FÖR VÅRT GODA ARBETE</a:t>
            </a:r>
          </a:p>
        </p:txBody>
      </p:sp>
    </p:spTree>
    <p:extLst>
      <p:ext uri="{BB962C8B-B14F-4D97-AF65-F5344CB8AC3E}">
        <p14:creationId xmlns:p14="http://schemas.microsoft.com/office/powerpoint/2010/main" val="3578559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81000" y="457200"/>
            <a:ext cx="8763000" cy="533400"/>
          </a:xfrm>
        </p:spPr>
        <p:txBody>
          <a:bodyPr/>
          <a:lstStyle/>
          <a:p>
            <a:r>
              <a:rPr lang="sv-SE" sz="2800" cap="all" dirty="0" smtClean="0"/>
              <a:t>Bild hos allmänheten</a:t>
            </a:r>
            <a:endParaRPr lang="sv-SE" sz="2800" cap="all" dirty="0"/>
          </a:p>
        </p:txBody>
      </p:sp>
      <p:sp>
        <p:nvSpPr>
          <p:cNvPr id="3" name="Platshållare för innehåll 2"/>
          <p:cNvSpPr>
            <a:spLocks noGrp="1"/>
          </p:cNvSpPr>
          <p:nvPr>
            <p:ph idx="1"/>
          </p:nvPr>
        </p:nvSpPr>
        <p:spPr>
          <a:xfrm>
            <a:off x="457200" y="1196752"/>
            <a:ext cx="8229600" cy="4968551"/>
          </a:xfrm>
        </p:spPr>
        <p:txBody>
          <a:bodyPr/>
          <a:lstStyle/>
          <a:p>
            <a:pPr marL="0" lvl="0" indent="0" algn="ctr">
              <a:buNone/>
            </a:pPr>
            <a:r>
              <a:rPr lang="sv-SE" dirty="0" smtClean="0">
                <a:solidFill>
                  <a:srgbClr val="000000"/>
                </a:solidFill>
              </a:rPr>
              <a:t>Göra </a:t>
            </a:r>
            <a:r>
              <a:rPr lang="sv-SE" dirty="0">
                <a:solidFill>
                  <a:srgbClr val="000000"/>
                </a:solidFill>
              </a:rPr>
              <a:t>klubbens verksamhet mer känd i samhället och därigenom öka intresset för medlemskap</a:t>
            </a:r>
          </a:p>
          <a:p>
            <a:pPr marL="0" indent="0">
              <a:spcBef>
                <a:spcPts val="1200"/>
              </a:spcBef>
              <a:buNone/>
            </a:pPr>
            <a:endParaRPr lang="sv-SE" sz="800" dirty="0" smtClean="0"/>
          </a:p>
          <a:p>
            <a:pPr marL="0" indent="0">
              <a:spcBef>
                <a:spcPts val="1200"/>
              </a:spcBef>
              <a:buNone/>
            </a:pPr>
            <a:r>
              <a:rPr lang="sv-SE" dirty="0" smtClean="0"/>
              <a:t>Mål: </a:t>
            </a:r>
            <a:r>
              <a:rPr lang="sv-SE" b="1" cap="small" dirty="0" smtClean="0"/>
              <a:t>S</a:t>
            </a:r>
            <a:r>
              <a:rPr lang="sv-SE" b="1" dirty="0" smtClean="0"/>
              <a:t>prida kunskap om Rotary i 					Arboga och därmed stärka ARK</a:t>
            </a:r>
          </a:p>
        </p:txBody>
      </p:sp>
      <p:cxnSp>
        <p:nvCxnSpPr>
          <p:cNvPr id="5" name="Rak 4"/>
          <p:cNvCxnSpPr/>
          <p:nvPr/>
        </p:nvCxnSpPr>
        <p:spPr>
          <a:xfrm>
            <a:off x="1151620" y="2780928"/>
            <a:ext cx="684076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6" name="Tabell 5"/>
          <p:cNvGraphicFramePr>
            <a:graphicFrameLocks noGrp="1"/>
          </p:cNvGraphicFramePr>
          <p:nvPr>
            <p:extLst>
              <p:ext uri="{D42A27DB-BD31-4B8C-83A1-F6EECF244321}">
                <p14:modId xmlns:p14="http://schemas.microsoft.com/office/powerpoint/2010/main" val="310343591"/>
              </p:ext>
            </p:extLst>
          </p:nvPr>
        </p:nvGraphicFramePr>
        <p:xfrm>
          <a:off x="493204" y="4221089"/>
          <a:ext cx="8229600" cy="1036320"/>
        </p:xfrm>
        <a:graphic>
          <a:graphicData uri="http://schemas.openxmlformats.org/drawingml/2006/table">
            <a:tbl>
              <a:tblPr firstRow="1" bandRow="1">
                <a:tableStyleId>{5C22544A-7EE6-4342-B048-85BDC9FD1C3A}</a:tableStyleId>
              </a:tblPr>
              <a:tblGrid>
                <a:gridCol w="3970784"/>
                <a:gridCol w="4258816"/>
              </a:tblGrid>
              <a:tr h="370840">
                <a:tc>
                  <a:txBody>
                    <a:bodyPr/>
                    <a:lstStyle/>
                    <a:p>
                      <a:r>
                        <a:rPr lang="sv-SE" sz="2800" b="0" dirty="0" smtClean="0">
                          <a:solidFill>
                            <a:sysClr val="windowText" lastClr="000000"/>
                          </a:solidFill>
                        </a:rPr>
                        <a:t>Referat till AT</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v-SE" sz="2800" b="0" dirty="0" smtClean="0">
                          <a:solidFill>
                            <a:sysClr val="windowText" lastClr="000000"/>
                          </a:solidFill>
                        </a:rPr>
                        <a:t>Annonser</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0840">
                <a:tc>
                  <a:txBody>
                    <a:bodyPr/>
                    <a:lstStyle/>
                    <a:p>
                      <a:r>
                        <a:rPr lang="sv-SE" sz="2800" b="0" dirty="0" smtClean="0">
                          <a:solidFill>
                            <a:sysClr val="windowText" lastClr="000000"/>
                          </a:solidFill>
                        </a:rPr>
                        <a:t>Evenemang</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v-SE" sz="2800" b="0" dirty="0" smtClean="0">
                          <a:solidFill>
                            <a:sysClr val="windowText" lastClr="000000"/>
                          </a:solidFill>
                        </a:rPr>
                        <a:t>Gäster</a:t>
                      </a:r>
                      <a:endParaRPr lang="sv-SE" sz="28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4233145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smtClean="0"/>
              <a:t>ROTARYS AFFÄRSIDÉ</a:t>
            </a:r>
            <a:endParaRPr lang="sv-SE" sz="2400" dirty="0"/>
          </a:p>
        </p:txBody>
      </p:sp>
      <p:sp>
        <p:nvSpPr>
          <p:cNvPr id="3" name="Platshållare för innehåll 2"/>
          <p:cNvSpPr>
            <a:spLocks noGrp="1"/>
          </p:cNvSpPr>
          <p:nvPr>
            <p:ph idx="1"/>
          </p:nvPr>
        </p:nvSpPr>
        <p:spPr/>
        <p:txBody>
          <a:bodyPr/>
          <a:lstStyle/>
          <a:p>
            <a:pPr marL="0" indent="0" algn="ctr">
              <a:spcBef>
                <a:spcPts val="1200"/>
              </a:spcBef>
              <a:buNone/>
            </a:pPr>
            <a:endParaRPr lang="sv-SE" sz="3200" dirty="0"/>
          </a:p>
        </p:txBody>
      </p:sp>
    </p:spTree>
    <p:extLst>
      <p:ext uri="{BB962C8B-B14F-4D97-AF65-F5344CB8AC3E}">
        <p14:creationId xmlns:p14="http://schemas.microsoft.com/office/powerpoint/2010/main" val="3634447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Rotary new_cloud">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otary Powerpoint_Design_(Dark)_ORIGINAL">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Slate_NoMo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3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2F69487E18C24B9AA0D0850B6F2EA4" ma:contentTypeVersion="0" ma:contentTypeDescription="Create a new document." ma:contentTypeScope="" ma:versionID="76b44b1620461203aacff92489bc7c7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B64218-754D-4F73-9390-B3EFB95F7C76}">
  <ds:schemaRefs>
    <ds:schemaRef ds:uri="http://schemas.microsoft.com/office/2006/documentManagement/types"/>
    <ds:schemaRef ds:uri="http://purl.org/dc/elements/1.1/"/>
    <ds:schemaRef ds:uri="http://purl.org/dc/term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B439049-D479-4FA8-8556-7D1C828BE7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42B9669-83C2-4CEB-BC6B-3E8EAF642D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Rotary new_cloud</Template>
  <TotalTime>1165</TotalTime>
  <Words>969</Words>
  <Application>Microsoft Office PowerPoint</Application>
  <PresentationFormat>Bildspel på skärmen (4:3)</PresentationFormat>
  <Paragraphs>202</Paragraphs>
  <Slides>22</Slides>
  <Notes>12</Notes>
  <HiddenSlides>0</HiddenSlides>
  <MMClips>0</MMClips>
  <ScaleCrop>false</ScaleCrop>
  <HeadingPairs>
    <vt:vector size="6" baseType="variant">
      <vt:variant>
        <vt:lpstr>Använt teckensnitt</vt:lpstr>
      </vt:variant>
      <vt:variant>
        <vt:i4>12</vt:i4>
      </vt:variant>
      <vt:variant>
        <vt:lpstr>Tema</vt:lpstr>
      </vt:variant>
      <vt:variant>
        <vt:i4>7</vt:i4>
      </vt:variant>
      <vt:variant>
        <vt:lpstr>Bildrubriker</vt:lpstr>
      </vt:variant>
      <vt:variant>
        <vt:i4>22</vt:i4>
      </vt:variant>
    </vt:vector>
  </HeadingPairs>
  <TitlesOfParts>
    <vt:vector size="41" baseType="lpstr">
      <vt:lpstr>ＭＳ Ｐゴシック</vt:lpstr>
      <vt:lpstr>ＭＳ Ｐゴシック</vt:lpstr>
      <vt:lpstr>Arial</vt:lpstr>
      <vt:lpstr>Arial Narrow</vt:lpstr>
      <vt:lpstr>Arial Narrow Bold</vt:lpstr>
      <vt:lpstr>Calibri</vt:lpstr>
      <vt:lpstr>Georgia</vt:lpstr>
      <vt:lpstr>Gill Sans</vt:lpstr>
      <vt:lpstr>Times New Roman</vt:lpstr>
      <vt:lpstr>Wingdings</vt:lpstr>
      <vt:lpstr>ヒラギノ角ゴ Pro W3</vt:lpstr>
      <vt:lpstr>ヒラギノ角ゴ ProN W3</vt:lpstr>
      <vt:lpstr>Rotary new_cloud</vt:lpstr>
      <vt:lpstr>Custom Design</vt:lpstr>
      <vt:lpstr>2_Custom Design</vt:lpstr>
      <vt:lpstr>Rotary Powerpoint_Design_(Dark)_ORIGINAL</vt:lpstr>
      <vt:lpstr>Slate_NoMoE</vt:lpstr>
      <vt:lpstr>1_Custom Design</vt:lpstr>
      <vt:lpstr>3_Custom Design</vt:lpstr>
      <vt:lpstr>VERKSAMHETSPLAN 2015 - 2016</vt:lpstr>
      <vt:lpstr>VÅRT MOTTO</vt:lpstr>
      <vt:lpstr>ÖVERGRIPANDE MÅL</vt:lpstr>
      <vt:lpstr>MEDLEMSKAP</vt:lpstr>
      <vt:lpstr>MEDLEMSKAP</vt:lpstr>
      <vt:lpstr>KÄNNER DU TILL ROTARY?</vt:lpstr>
      <vt:lpstr>UTMANING</vt:lpstr>
      <vt:lpstr>Bild hos allmänheten</vt:lpstr>
      <vt:lpstr>ROTARYS AFFÄRSIDÉ</vt:lpstr>
      <vt:lpstr>ROTARYS AFFÄRSIDÉ</vt:lpstr>
      <vt:lpstr>ROTARYS AFFÄRSIDÉ</vt:lpstr>
      <vt:lpstr>ROTARYS AFFÄRSIDÉ</vt:lpstr>
      <vt:lpstr>VARUMÄRKET ROTARY</vt:lpstr>
      <vt:lpstr>MÅLSÄTTNING FÖR EN KLUBBPRESIDENT (förslag)</vt:lpstr>
      <vt:lpstr>STÄRKA ROTARY</vt:lpstr>
      <vt:lpstr>AFFÄRSIDÉ</vt:lpstr>
      <vt:lpstr>ROTARYS VÄRDEN </vt:lpstr>
      <vt:lpstr>PowerPoint-presentation</vt:lpstr>
      <vt:lpstr>FYRFRÅGEPROVET</vt:lpstr>
      <vt:lpstr>ROTARYÅRETS FASTA HÄNDELSER  2340 </vt:lpstr>
      <vt:lpstr>ROTARYS AFFÄRSIDÉ</vt:lpstr>
      <vt:lpstr>MÅNADSTEMAN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Ninni</dc:creator>
  <cp:lastModifiedBy>Robert</cp:lastModifiedBy>
  <cp:revision>41</cp:revision>
  <cp:lastPrinted>2014-12-02T09:19:09Z</cp:lastPrinted>
  <dcterms:created xsi:type="dcterms:W3CDTF">2013-10-27T20:54:12Z</dcterms:created>
  <dcterms:modified xsi:type="dcterms:W3CDTF">2015-08-31T11:46:54Z</dcterms:modified>
</cp:coreProperties>
</file>